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76" r:id="rId2"/>
    <p:sldId id="279" r:id="rId3"/>
    <p:sldId id="304" r:id="rId4"/>
    <p:sldId id="281" r:id="rId5"/>
    <p:sldId id="305" r:id="rId6"/>
    <p:sldId id="307" r:id="rId7"/>
    <p:sldId id="306" r:id="rId8"/>
    <p:sldId id="326" r:id="rId9"/>
    <p:sldId id="309" r:id="rId10"/>
    <p:sldId id="310" r:id="rId11"/>
    <p:sldId id="311" r:id="rId12"/>
    <p:sldId id="312" r:id="rId13"/>
    <p:sldId id="325" r:id="rId14"/>
    <p:sldId id="314" r:id="rId15"/>
    <p:sldId id="313" r:id="rId16"/>
    <p:sldId id="317" r:id="rId17"/>
    <p:sldId id="316" r:id="rId18"/>
    <p:sldId id="318" r:id="rId19"/>
    <p:sldId id="319" r:id="rId20"/>
    <p:sldId id="320" r:id="rId21"/>
    <p:sldId id="327" r:id="rId22"/>
    <p:sldId id="321" r:id="rId23"/>
    <p:sldId id="322" r:id="rId24"/>
    <p:sldId id="323" r:id="rId25"/>
    <p:sldId id="324" r:id="rId26"/>
    <p:sldId id="297" r:id="rId27"/>
    <p:sldId id="298" r:id="rId28"/>
  </p:sldIdLst>
  <p:sldSz cx="13004800" cy="9753600"/>
  <p:notesSz cx="13004800" cy="97536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>
          <p15:clr>
            <a:srgbClr val="A4A3A4"/>
          </p15:clr>
        </p15:guide>
        <p15:guide id="2" pos="7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4F0"/>
    <a:srgbClr val="F4F2EA"/>
    <a:srgbClr val="4F334E"/>
    <a:srgbClr val="8390FF"/>
    <a:srgbClr val="948B6C"/>
    <a:srgbClr val="FBC1E8"/>
    <a:srgbClr val="0F96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89" autoAdjust="0"/>
  </p:normalViewPr>
  <p:slideViewPr>
    <p:cSldViewPr>
      <p:cViewPr varScale="1">
        <p:scale>
          <a:sx n="66" d="100"/>
          <a:sy n="66" d="100"/>
        </p:scale>
        <p:origin x="662" y="43"/>
      </p:cViewPr>
      <p:guideLst>
        <p:guide orient="horz" pos="288"/>
        <p:guide pos="7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7366000" y="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2DDC49-609A-3B44-A1C6-133788245302}" type="datetime1">
              <a:rPr lang="de-DE" smtClean="0"/>
              <a:pPr/>
              <a:t>24.06.2019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26465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7366000" y="926465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7525CF-7212-804E-9855-29706471529B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645022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7366000" y="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61A5-9AB9-1949-9B9A-C46C190AE8BF}" type="datetime1">
              <a:rPr lang="de-DE" smtClean="0"/>
              <a:pPr/>
              <a:t>24.06.2019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6800" cy="3657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26465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7366000" y="926465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A433B-D369-FE47-BCB2-D5C24AAD91F8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87222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17254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72087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3863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10540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78614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09088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1450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68688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96701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8704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43669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67547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773244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26160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2999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46073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05596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26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62107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27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817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9433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9656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1378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6013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8440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9116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219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939800" y="5791200"/>
            <a:ext cx="910336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rgbClr val="7F7F7F"/>
                </a:solidFill>
                <a:latin typeface="+mj-lt"/>
              </a:defRPr>
            </a:lvl1pPr>
          </a:lstStyle>
          <a:p>
            <a:pPr defTabSz="815975">
              <a:buFont typeface="Times New Roman" charset="0"/>
              <a:buNone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+mj-lt"/>
              <a:ea typeface="Geneva" charset="0"/>
              <a:cs typeface="Geneva" charset="0"/>
            </a:endParaRPr>
          </a:p>
        </p:txBody>
      </p:sp>
      <p:sp>
        <p:nvSpPr>
          <p:cNvPr id="8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FC1A0-EAC7-FF46-B484-6832FF4081D7}" type="datetime1">
              <a:rPr lang="de-DE" smtClean="0"/>
              <a:pPr/>
              <a:t>24.06.2019</a:t>
            </a:fld>
            <a:endParaRPr lang="en-US" dirty="0"/>
          </a:p>
        </p:txBody>
      </p:sp>
      <p:sp>
        <p:nvSpPr>
          <p:cNvPr id="10" name="Holder 6"/>
          <p:cNvSpPr>
            <a:spLocks noGrp="1"/>
          </p:cNvSpPr>
          <p:nvPr>
            <p:ph type="sldNum" sz="quarter" idx="10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5" name="Titel 14"/>
          <p:cNvSpPr>
            <a:spLocks noGrp="1"/>
          </p:cNvSpPr>
          <p:nvPr>
            <p:ph type="title"/>
          </p:nvPr>
        </p:nvSpPr>
        <p:spPr>
          <a:xfrm>
            <a:off x="905503" y="4648200"/>
            <a:ext cx="10841997" cy="923330"/>
          </a:xfrm>
        </p:spPr>
        <p:txBody>
          <a:bodyPr vert="horz"/>
          <a:lstStyle>
            <a:lvl1pPr>
              <a:defRPr sz="6000">
                <a:solidFill>
                  <a:srgbClr val="17375E"/>
                </a:solidFill>
                <a:latin typeface="+mj-lt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74" name="Holder 3"/>
          <p:cNvSpPr>
            <a:spLocks noGrp="1"/>
          </p:cNvSpPr>
          <p:nvPr>
            <p:ph type="body" idx="1" hasCustomPrompt="1"/>
          </p:nvPr>
        </p:nvSpPr>
        <p:spPr>
          <a:xfrm>
            <a:off x="939800" y="4191000"/>
            <a:ext cx="8229600" cy="295465"/>
          </a:xfrm>
        </p:spPr>
        <p:txBody>
          <a:bodyPr lIns="0" tIns="0" rIns="0" bIns="0"/>
          <a:lstStyle>
            <a:lvl1pPr>
              <a:defRPr sz="2400" b="0" i="0" cap="small">
                <a:solidFill>
                  <a:schemeClr val="bg1">
                    <a:lumMod val="50000"/>
                  </a:schemeClr>
                </a:solidFill>
                <a:latin typeface="+mj-lt"/>
                <a:cs typeface="DINPro"/>
              </a:defRPr>
            </a:lvl1pPr>
          </a:lstStyle>
          <a:p>
            <a:r>
              <a:rPr lang="de-DE" dirty="0" err="1" smtClean="0"/>
              <a:t>fff</a:t>
            </a:r>
            <a:endParaRPr dirty="0"/>
          </a:p>
        </p:txBody>
      </p:sp>
      <p:sp>
        <p:nvSpPr>
          <p:cNvPr id="13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300480" y="2420338"/>
            <a:ext cx="5423002" cy="130048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987" b="0" cap="all" spc="213" baseline="0">
                <a:solidFill>
                  <a:schemeClr val="accent1"/>
                </a:solidFill>
              </a:defRPr>
            </a:lvl1pPr>
            <a:lvl2pPr marL="650116" indent="0" algn="l" rtl="0">
              <a:buNone/>
              <a:defRPr sz="2880" b="1"/>
            </a:lvl2pPr>
            <a:lvl3pPr marL="1300232" indent="0" algn="l" rtl="0">
              <a:buNone/>
              <a:defRPr sz="2560" b="1"/>
            </a:lvl3pPr>
            <a:lvl4pPr marL="1950348" indent="0" algn="l" rtl="0">
              <a:buNone/>
              <a:defRPr sz="2240" b="1"/>
            </a:lvl4pPr>
            <a:lvl5pPr marL="2600464" indent="0" algn="l" rtl="0">
              <a:buNone/>
              <a:defRPr sz="2240" b="1"/>
            </a:lvl5pPr>
            <a:lvl6pPr marL="3250580" indent="0" algn="l" rtl="0">
              <a:buNone/>
              <a:defRPr sz="2240" b="1"/>
            </a:lvl6pPr>
            <a:lvl7pPr marL="3900696" indent="0" algn="l" rtl="0">
              <a:buNone/>
              <a:defRPr sz="2240" b="1"/>
            </a:lvl7pPr>
            <a:lvl8pPr marL="4550812" indent="0" algn="l" rtl="0">
              <a:buNone/>
              <a:defRPr sz="2240" b="1"/>
            </a:lvl8pPr>
            <a:lvl9pPr marL="5200929" indent="0" algn="l" rtl="0">
              <a:buNone/>
              <a:defRPr sz="224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300481" y="3865316"/>
            <a:ext cx="5418667" cy="4912924"/>
          </a:xfrm>
        </p:spPr>
        <p:txBody>
          <a:bodyPr rtlCol="0">
            <a:noAutofit/>
          </a:bodyPr>
          <a:lstStyle>
            <a:lvl1pPr algn="l" rtl="0">
              <a:defRPr sz="2987"/>
            </a:lvl1pPr>
            <a:lvl2pPr algn="l" rtl="0">
              <a:defRPr sz="2560"/>
            </a:lvl2pPr>
            <a:lvl3pPr algn="l" rtl="0">
              <a:defRPr sz="2133"/>
            </a:lvl3pPr>
            <a:lvl4pPr algn="l" rtl="0">
              <a:defRPr sz="2133"/>
            </a:lvl4pPr>
            <a:lvl5pPr algn="l" rtl="0">
              <a:defRPr sz="2133"/>
            </a:lvl5pPr>
            <a:lvl6pPr algn="l" rtl="0">
              <a:defRPr sz="2133"/>
            </a:lvl6pPr>
            <a:lvl7pPr algn="l" rtl="0">
              <a:defRPr sz="2133" baseline="0"/>
            </a:lvl7pPr>
            <a:lvl8pPr algn="l" rtl="0">
              <a:defRPr sz="2133" baseline="0"/>
            </a:lvl8pPr>
            <a:lvl9pPr algn="l" rtl="0">
              <a:defRPr sz="2133" baseline="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931558" y="2420338"/>
            <a:ext cx="5423002" cy="130048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987" b="0" cap="all" spc="213" baseline="0">
                <a:solidFill>
                  <a:schemeClr val="accent1"/>
                </a:solidFill>
              </a:defRPr>
            </a:lvl1pPr>
            <a:lvl2pPr marL="650116" indent="0" algn="l" rtl="0">
              <a:buNone/>
              <a:defRPr sz="2880" b="1"/>
            </a:lvl2pPr>
            <a:lvl3pPr marL="1300232" indent="0" algn="l" rtl="0">
              <a:buNone/>
              <a:defRPr sz="2560" b="1"/>
            </a:lvl3pPr>
            <a:lvl4pPr marL="1950348" indent="0" algn="l" rtl="0">
              <a:buNone/>
              <a:defRPr sz="2240" b="1"/>
            </a:lvl4pPr>
            <a:lvl5pPr marL="2600464" indent="0" algn="l" rtl="0">
              <a:buNone/>
              <a:defRPr sz="2240" b="1"/>
            </a:lvl5pPr>
            <a:lvl6pPr marL="3250580" indent="0" algn="l" rtl="0">
              <a:buNone/>
              <a:defRPr sz="2240" b="1"/>
            </a:lvl6pPr>
            <a:lvl7pPr marL="3900696" indent="0" algn="l" rtl="0">
              <a:buNone/>
              <a:defRPr sz="2240" b="1"/>
            </a:lvl7pPr>
            <a:lvl8pPr marL="4550812" indent="0" algn="l" rtl="0">
              <a:buNone/>
              <a:defRPr sz="2240" b="1"/>
            </a:lvl8pPr>
            <a:lvl9pPr marL="5200929" indent="0" algn="l" rtl="0">
              <a:buNone/>
              <a:defRPr sz="224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935895" y="3865316"/>
            <a:ext cx="5418667" cy="4912924"/>
          </a:xfrm>
        </p:spPr>
        <p:txBody>
          <a:bodyPr rtlCol="0">
            <a:noAutofit/>
          </a:bodyPr>
          <a:lstStyle>
            <a:lvl1pPr algn="l" rtl="0">
              <a:defRPr sz="2987"/>
            </a:lvl1pPr>
            <a:lvl2pPr algn="l" rtl="0">
              <a:defRPr sz="2560"/>
            </a:lvl2pPr>
            <a:lvl3pPr algn="l" rtl="0">
              <a:defRPr sz="2133"/>
            </a:lvl3pPr>
            <a:lvl4pPr algn="l" rtl="0">
              <a:defRPr sz="2133"/>
            </a:lvl4pPr>
            <a:lvl5pPr algn="l" rtl="0">
              <a:defRPr sz="2133"/>
            </a:lvl5pPr>
            <a:lvl6pPr algn="l" rtl="0">
              <a:defRPr sz="2133" baseline="0"/>
            </a:lvl6pPr>
            <a:lvl7pPr algn="l" rtl="0">
              <a:defRPr sz="2133" baseline="0"/>
            </a:lvl7pPr>
            <a:lvl8pPr algn="l" rtl="0">
              <a:defRPr sz="2133" baseline="0"/>
            </a:lvl8pPr>
            <a:lvl9pPr algn="l" rtl="0">
              <a:defRPr sz="2133" baseline="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319BB62-AA19-4EA4-A52A-5C468577F325}" type="datetime1">
              <a:rPr lang="de-DE" altLang="zh-CN" smtClean="0"/>
              <a:t>24.06.2019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zh-CN"/>
              <a:t>Seminar: Seminar on Internet Technology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0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9800" y="1874982"/>
            <a:ext cx="10841997" cy="677108"/>
          </a:xfrm>
        </p:spPr>
        <p:txBody>
          <a:bodyPr lIns="0" tIns="0" rIns="0" bIns="0"/>
          <a:lstStyle>
            <a:lvl1pPr>
              <a:defRPr sz="4400" b="0" i="0">
                <a:solidFill>
                  <a:srgbClr val="17375E"/>
                </a:solidFill>
                <a:latin typeface="+mj-lt"/>
                <a:cs typeface="DINPro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40000" y="3048000"/>
            <a:ext cx="8229600" cy="369332"/>
          </a:xfrm>
        </p:spPr>
        <p:txBody>
          <a:bodyPr lIns="0" tIns="0" rIns="0" bIns="0"/>
          <a:lstStyle>
            <a:lvl1pPr>
              <a:defRPr sz="2400" b="0" i="0">
                <a:solidFill>
                  <a:srgbClr val="7F7F7F"/>
                </a:solidFill>
                <a:latin typeface="+mj-lt"/>
                <a:cs typeface=""/>
              </a:defRPr>
            </a:lvl1pPr>
          </a:lstStyle>
          <a:p>
            <a:endParaRPr dirty="0"/>
          </a:p>
        </p:txBody>
      </p:sp>
      <p:sp>
        <p:nvSpPr>
          <p:cNvPr id="8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5EF15-2C16-6A49-87B6-C5AFB945A04B}" type="datetime1">
              <a:rPr lang="de-DE" smtClean="0"/>
              <a:pPr/>
              <a:t>24.06.2019</a:t>
            </a:fld>
            <a:endParaRPr lang="en-US" dirty="0"/>
          </a:p>
        </p:txBody>
      </p:sp>
      <p:sp>
        <p:nvSpPr>
          <p:cNvPr id="10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9800" y="1874982"/>
            <a:ext cx="10841997" cy="677108"/>
          </a:xfrm>
        </p:spPr>
        <p:txBody>
          <a:bodyPr lIns="0" tIns="0" rIns="0" bIns="0"/>
          <a:lstStyle>
            <a:lvl1pPr>
              <a:defRPr sz="4400" b="0" i="0">
                <a:solidFill>
                  <a:srgbClr val="17375E"/>
                </a:solidFill>
                <a:latin typeface="+mj-lt"/>
                <a:cs typeface="DINPro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40001" y="3048000"/>
            <a:ext cx="8265599" cy="369332"/>
          </a:xfrm>
        </p:spPr>
        <p:txBody>
          <a:bodyPr lIns="0" tIns="0" rIns="0" bIns="0"/>
          <a:lstStyle>
            <a:lvl1pPr>
              <a:spcAft>
                <a:spcPts val="600"/>
              </a:spcAft>
              <a:buClr>
                <a:schemeClr val="accent1">
                  <a:lumMod val="40000"/>
                  <a:lumOff val="60000"/>
                </a:schemeClr>
              </a:buClr>
              <a:buSzPct val="104000"/>
              <a:buFont typeface="Wingdings" charset="2"/>
              <a:buChar char="§"/>
              <a:defRPr sz="2400" b="0" i="0" baseline="0">
                <a:solidFill>
                  <a:srgbClr val="595959"/>
                </a:solidFill>
                <a:latin typeface="+mj-lt"/>
                <a:cs typeface=""/>
              </a:defRPr>
            </a:lvl1pPr>
          </a:lstStyle>
          <a:p>
            <a:endParaRPr lang="de-DE" dirty="0" smtClean="0"/>
          </a:p>
        </p:txBody>
      </p:sp>
      <p:sp>
        <p:nvSpPr>
          <p:cNvPr id="8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rgbClr val="17375E"/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E676C-4406-3640-8397-3968334A8A8E}" type="datetime1">
              <a:rPr lang="de-DE" smtClean="0"/>
              <a:pPr/>
              <a:t>24.06.2019</a:t>
            </a:fld>
            <a:endParaRPr lang="en-US" dirty="0"/>
          </a:p>
        </p:txBody>
      </p:sp>
      <p:sp>
        <p:nvSpPr>
          <p:cNvPr id="10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Bildplatzhalter 23"/>
          <p:cNvSpPr>
            <a:spLocks noGrp="1"/>
          </p:cNvSpPr>
          <p:nvPr>
            <p:ph type="pic" sz="quarter" idx="11"/>
          </p:nvPr>
        </p:nvSpPr>
        <p:spPr>
          <a:xfrm>
            <a:off x="1" y="1371596"/>
            <a:ext cx="13004800" cy="8458200"/>
          </a:xfrm>
        </p:spPr>
        <p:txBody>
          <a:bodyPr vert="horz"/>
          <a:lstStyle/>
          <a:p>
            <a:endParaRPr lang="de-DE"/>
          </a:p>
        </p:txBody>
      </p:sp>
      <p:sp>
        <p:nvSpPr>
          <p:cNvPr id="25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  <p:sp>
        <p:nvSpPr>
          <p:cNvPr id="6" name="Rechteck 5"/>
          <p:cNvSpPr/>
          <p:nvPr userDrawn="1"/>
        </p:nvSpPr>
        <p:spPr>
          <a:xfrm>
            <a:off x="0" y="8991600"/>
            <a:ext cx="13004800" cy="76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Holder 3"/>
          <p:cNvSpPr>
            <a:spLocks noGrp="1"/>
          </p:cNvSpPr>
          <p:nvPr>
            <p:ph sz="half" idx="10"/>
          </p:nvPr>
        </p:nvSpPr>
        <p:spPr>
          <a:xfrm>
            <a:off x="2" y="2365380"/>
            <a:ext cx="13004798" cy="666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25" name="object 62"/>
          <p:cNvSpPr/>
          <p:nvPr userDrawn="1"/>
        </p:nvSpPr>
        <p:spPr>
          <a:xfrm>
            <a:off x="0" y="1403352"/>
            <a:ext cx="13004800" cy="966304"/>
          </a:xfrm>
          <a:custGeom>
            <a:avLst/>
            <a:gdLst/>
            <a:ahLst/>
            <a:cxnLst/>
            <a:rect l="l" t="t" r="r" b="b"/>
            <a:pathLst>
              <a:path w="13004800" h="2844800">
                <a:moveTo>
                  <a:pt x="0" y="2844800"/>
                </a:moveTo>
                <a:lnTo>
                  <a:pt x="13004800" y="2844800"/>
                </a:lnTo>
                <a:lnTo>
                  <a:pt x="13004800" y="0"/>
                </a:lnTo>
                <a:lnTo>
                  <a:pt x="0" y="0"/>
                </a:lnTo>
                <a:lnTo>
                  <a:pt x="0" y="284480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50000"/>
                </a:schemeClr>
              </a:gs>
              <a:gs pos="100000">
                <a:srgbClr val="0F96D4"/>
              </a:gs>
            </a:gsLst>
            <a:lin ang="0" scaled="1"/>
            <a:tileRect/>
          </a:gra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9800" y="1536700"/>
            <a:ext cx="10841997" cy="523220"/>
          </a:xfrm>
        </p:spPr>
        <p:txBody>
          <a:bodyPr lIns="0" tIns="0" rIns="0" bIns="0"/>
          <a:lstStyle>
            <a:lvl1pPr>
              <a:defRPr sz="3400" b="0" i="0" cap="small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 dirty="0"/>
          </a:p>
        </p:txBody>
      </p:sp>
      <p:sp>
        <p:nvSpPr>
          <p:cNvPr id="8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9CA0F-C99F-184A-BCAD-ADF098A7BB5A}" type="datetime1">
              <a:rPr lang="de-DE" smtClean="0"/>
              <a:pPr/>
              <a:t>24.06.2019</a:t>
            </a:fld>
            <a:endParaRPr lang="en-US" dirty="0"/>
          </a:p>
        </p:txBody>
      </p:sp>
      <p:sp>
        <p:nvSpPr>
          <p:cNvPr id="7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rgbClr val="17375E"/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4" name="Textplatzhalter 30"/>
          <p:cNvSpPr>
            <a:spLocks noGrp="1"/>
          </p:cNvSpPr>
          <p:nvPr>
            <p:ph type="body" sz="quarter" idx="11" hasCustomPrompt="1"/>
          </p:nvPr>
        </p:nvSpPr>
        <p:spPr>
          <a:xfrm>
            <a:off x="8483600" y="45720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object 62"/>
          <p:cNvSpPr/>
          <p:nvPr userDrawn="1"/>
        </p:nvSpPr>
        <p:spPr>
          <a:xfrm>
            <a:off x="0" y="1403352"/>
            <a:ext cx="13004800" cy="966304"/>
          </a:xfrm>
          <a:custGeom>
            <a:avLst/>
            <a:gdLst/>
            <a:ahLst/>
            <a:cxnLst/>
            <a:rect l="l" t="t" r="r" b="b"/>
            <a:pathLst>
              <a:path w="13004800" h="2844800">
                <a:moveTo>
                  <a:pt x="0" y="2844800"/>
                </a:moveTo>
                <a:lnTo>
                  <a:pt x="13004800" y="2844800"/>
                </a:lnTo>
                <a:lnTo>
                  <a:pt x="13004800" y="0"/>
                </a:lnTo>
                <a:lnTo>
                  <a:pt x="0" y="0"/>
                </a:lnTo>
                <a:lnTo>
                  <a:pt x="0" y="284480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50000"/>
                </a:schemeClr>
              </a:gs>
              <a:gs pos="100000">
                <a:srgbClr val="0F96D4"/>
              </a:gs>
            </a:gsLst>
            <a:lin ang="0" scaled="1"/>
            <a:tileRect/>
          </a:gra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Holder 3"/>
          <p:cNvSpPr>
            <a:spLocks noGrp="1"/>
          </p:cNvSpPr>
          <p:nvPr>
            <p:ph sz="half" idx="10"/>
          </p:nvPr>
        </p:nvSpPr>
        <p:spPr>
          <a:xfrm>
            <a:off x="6350000" y="2370073"/>
            <a:ext cx="6671462" cy="666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6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58CEF-F7BB-BA45-8352-420FBD9C4B5B}" type="datetime1">
              <a:rPr lang="de-DE" smtClean="0"/>
              <a:pPr/>
              <a:t>24.06.2019</a:t>
            </a:fld>
            <a:endParaRPr lang="en-US" dirty="0"/>
          </a:p>
        </p:txBody>
      </p:sp>
      <p:sp>
        <p:nvSpPr>
          <p:cNvPr id="7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rgbClr val="17375E"/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2" name="Holder 3"/>
          <p:cNvSpPr>
            <a:spLocks noGrp="1"/>
          </p:cNvSpPr>
          <p:nvPr>
            <p:ph type="body" idx="1"/>
          </p:nvPr>
        </p:nvSpPr>
        <p:spPr>
          <a:xfrm>
            <a:off x="1016000" y="3048000"/>
            <a:ext cx="4572000" cy="369332"/>
          </a:xfrm>
        </p:spPr>
        <p:txBody>
          <a:bodyPr lIns="0" tIns="0" rIns="0" bIns="0"/>
          <a:lstStyle>
            <a:lvl1pPr>
              <a:defRPr sz="2400" b="0" i="0">
                <a:solidFill>
                  <a:schemeClr val="bg1">
                    <a:lumMod val="50000"/>
                  </a:schemeClr>
                </a:solidFill>
                <a:latin typeface="+mj-lt"/>
                <a:cs typeface=""/>
              </a:defRPr>
            </a:lvl1pPr>
          </a:lstStyle>
          <a:p>
            <a:endParaRPr dirty="0"/>
          </a:p>
        </p:txBody>
      </p:sp>
      <p:sp>
        <p:nvSpPr>
          <p:cNvPr id="12" name="Holder 2"/>
          <p:cNvSpPr>
            <a:spLocks noGrp="1"/>
          </p:cNvSpPr>
          <p:nvPr>
            <p:ph type="title"/>
          </p:nvPr>
        </p:nvSpPr>
        <p:spPr>
          <a:xfrm>
            <a:off x="939800" y="1536700"/>
            <a:ext cx="10841997" cy="523220"/>
          </a:xfrm>
        </p:spPr>
        <p:txBody>
          <a:bodyPr lIns="0" tIns="0" rIns="0" bIns="0"/>
          <a:lstStyle>
            <a:lvl1pPr>
              <a:defRPr sz="3400" b="0" i="0" cap="small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 dirty="0"/>
          </a:p>
        </p:txBody>
      </p:sp>
      <p:sp>
        <p:nvSpPr>
          <p:cNvPr id="13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iß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939801" y="1874982"/>
            <a:ext cx="10841997" cy="612796"/>
          </a:xfrm>
        </p:spPr>
        <p:txBody>
          <a:bodyPr lIns="0" tIns="0" rIns="0" bIns="0"/>
          <a:lstStyle>
            <a:lvl1pPr>
              <a:defRPr sz="3982" b="0" i="0">
                <a:solidFill>
                  <a:srgbClr val="0F96D4"/>
                </a:solidFill>
                <a:latin typeface="+mj-lt"/>
                <a:cs typeface="DINPro"/>
              </a:defRPr>
            </a:lvl1pPr>
          </a:lstStyle>
          <a:p>
            <a:r>
              <a:rPr lang="de-DE" sz="3982" dirty="0">
                <a:solidFill>
                  <a:srgbClr val="0F96D4"/>
                </a:solidFill>
              </a:rPr>
              <a:t>Folientitel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39999" y="3048000"/>
            <a:ext cx="8229601" cy="328231"/>
          </a:xfrm>
        </p:spPr>
        <p:txBody>
          <a:bodyPr lIns="0" tIns="0" rIns="0" bIns="0"/>
          <a:lstStyle>
            <a:lvl1pPr>
              <a:defRPr sz="2133" b="0" i="0">
                <a:solidFill>
                  <a:srgbClr val="595959"/>
                </a:solidFill>
                <a:latin typeface="+mj-lt"/>
                <a:cs typeface=""/>
              </a:defRPr>
            </a:lvl1pPr>
          </a:lstStyle>
          <a:p>
            <a:endParaRPr dirty="0"/>
          </a:p>
        </p:txBody>
      </p:sp>
      <p:sp>
        <p:nvSpPr>
          <p:cNvPr id="8" name="Holder 4"/>
          <p:cNvSpPr>
            <a:spLocks noGrp="1"/>
          </p:cNvSpPr>
          <p:nvPr>
            <p:ph type="ftr" sz="quarter" idx="3"/>
          </p:nvPr>
        </p:nvSpPr>
        <p:spPr>
          <a:xfrm>
            <a:off x="2463799" y="9248648"/>
            <a:ext cx="8610600" cy="276353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280">
                <a:solidFill>
                  <a:srgbClr val="0F96D4"/>
                </a:solidFill>
              </a:defRPr>
            </a:lvl1pPr>
          </a:lstStyle>
          <a:p>
            <a:r>
              <a:rPr lang="de-DE"/>
              <a:t>Seminar on Internet Technology</a:t>
            </a:r>
            <a:endParaRPr lang="de-DE" dirty="0"/>
          </a:p>
        </p:txBody>
      </p:sp>
      <p:sp>
        <p:nvSpPr>
          <p:cNvPr id="9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599"/>
            <a:ext cx="1467105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3C2F8-7F10-4EFA-A47D-27ED52D3A682}" type="datetime1">
              <a:rPr lang="de-DE" altLang="zh-CN" smtClean="0"/>
              <a:t>24.06.2019</a:t>
            </a:fld>
            <a:endParaRPr lang="en-US" dirty="0"/>
          </a:p>
        </p:txBody>
      </p:sp>
      <p:sp>
        <p:nvSpPr>
          <p:cNvPr id="10" name="Holder 6"/>
          <p:cNvSpPr>
            <a:spLocks noGrp="1"/>
          </p:cNvSpPr>
          <p:nvPr>
            <p:ph type="sldNum" sz="quarter" idx="4"/>
          </p:nvPr>
        </p:nvSpPr>
        <p:spPr>
          <a:xfrm>
            <a:off x="11836401" y="9281469"/>
            <a:ext cx="857505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524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Holder 3"/>
          <p:cNvSpPr>
            <a:spLocks noGrp="1"/>
          </p:cNvSpPr>
          <p:nvPr>
            <p:ph sz="half" idx="10"/>
          </p:nvPr>
        </p:nvSpPr>
        <p:spPr>
          <a:xfrm>
            <a:off x="2" y="2359492"/>
            <a:ext cx="1300479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68" name="object 61"/>
          <p:cNvSpPr/>
          <p:nvPr userDrawn="1"/>
        </p:nvSpPr>
        <p:spPr>
          <a:xfrm>
            <a:off x="8255001" y="1384301"/>
            <a:ext cx="4749800" cy="40200"/>
          </a:xfrm>
          <a:custGeom>
            <a:avLst/>
            <a:gdLst/>
            <a:ahLst/>
            <a:cxnLst/>
            <a:rect l="l" t="t" r="r" b="b"/>
            <a:pathLst>
              <a:path w="9766300" h="88900">
                <a:moveTo>
                  <a:pt x="0" y="88900"/>
                </a:moveTo>
                <a:lnTo>
                  <a:pt x="9766300" y="88900"/>
                </a:lnTo>
                <a:lnTo>
                  <a:pt x="9766300" y="0"/>
                </a:lnTo>
                <a:lnTo>
                  <a:pt x="0" y="0"/>
                </a:lnTo>
                <a:lnTo>
                  <a:pt x="0" y="88900"/>
                </a:lnTo>
                <a:close/>
              </a:path>
            </a:pathLst>
          </a:custGeom>
          <a:solidFill>
            <a:srgbClr val="CFDFF4"/>
          </a:solidFill>
        </p:spPr>
        <p:txBody>
          <a:bodyPr wrap="square" lIns="0" tIns="0" rIns="0" bIns="0" rtlCol="0"/>
          <a:lstStyle/>
          <a:p>
            <a:endParaRPr sz="2560" dirty="0"/>
          </a:p>
        </p:txBody>
      </p:sp>
      <p:sp>
        <p:nvSpPr>
          <p:cNvPr id="70" name="bk object 75"/>
          <p:cNvSpPr>
            <a:spLocks noChangeAspect="1"/>
          </p:cNvSpPr>
          <p:nvPr userDrawn="1"/>
        </p:nvSpPr>
        <p:spPr>
          <a:xfrm>
            <a:off x="0" y="1397638"/>
            <a:ext cx="13004800" cy="964564"/>
          </a:xfrm>
          <a:custGeom>
            <a:avLst/>
            <a:gdLst/>
            <a:ahLst/>
            <a:cxnLst/>
            <a:rect l="l" t="t" r="r" b="b"/>
            <a:pathLst>
              <a:path w="13004800" h="964565">
                <a:moveTo>
                  <a:pt x="0" y="964196"/>
                </a:moveTo>
                <a:lnTo>
                  <a:pt x="13004800" y="964196"/>
                </a:lnTo>
                <a:lnTo>
                  <a:pt x="13004800" y="0"/>
                </a:lnTo>
                <a:lnTo>
                  <a:pt x="0" y="0"/>
                </a:lnTo>
                <a:lnTo>
                  <a:pt x="0" y="964196"/>
                </a:lnTo>
                <a:close/>
              </a:path>
            </a:pathLst>
          </a:custGeom>
          <a:solidFill>
            <a:srgbClr val="0096D3"/>
          </a:solidFill>
        </p:spPr>
        <p:txBody>
          <a:bodyPr wrap="square" lIns="0" tIns="0" rIns="0" bIns="0" rtlCol="0"/>
          <a:lstStyle/>
          <a:p>
            <a:endParaRPr sz="256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8204" y="1534180"/>
            <a:ext cx="10841997" cy="459678"/>
          </a:xfrm>
        </p:spPr>
        <p:txBody>
          <a:bodyPr lIns="0" tIns="0" rIns="0" bIns="0"/>
          <a:lstStyle>
            <a:lvl1pPr>
              <a:defRPr sz="2987" b="0" i="0" cap="small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 dirty="0"/>
          </a:p>
        </p:txBody>
      </p:sp>
      <p:sp>
        <p:nvSpPr>
          <p:cNvPr id="8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599"/>
            <a:ext cx="1467105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C66B1-93FE-4F45-BAA2-2BC28C92A637}" type="datetime1">
              <a:rPr lang="de-DE" altLang="zh-CN" smtClean="0"/>
              <a:t>24.06.2019</a:t>
            </a:fld>
            <a:endParaRPr lang="en-US" dirty="0"/>
          </a:p>
        </p:txBody>
      </p:sp>
      <p:sp>
        <p:nvSpPr>
          <p:cNvPr id="7" name="Holder 4"/>
          <p:cNvSpPr>
            <a:spLocks noGrp="1"/>
          </p:cNvSpPr>
          <p:nvPr>
            <p:ph type="ftr" sz="quarter" idx="3"/>
          </p:nvPr>
        </p:nvSpPr>
        <p:spPr>
          <a:xfrm>
            <a:off x="2463799" y="9248648"/>
            <a:ext cx="8610600" cy="276353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280">
                <a:solidFill>
                  <a:srgbClr val="0F96D4"/>
                </a:solidFill>
              </a:defRPr>
            </a:lvl1pPr>
          </a:lstStyle>
          <a:p>
            <a:r>
              <a:rPr lang="de-DE"/>
              <a:t>Seminar on Internet Technology</a:t>
            </a:r>
            <a:endParaRPr lang="de-DE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4"/>
          </p:nvPr>
        </p:nvSpPr>
        <p:spPr>
          <a:xfrm>
            <a:off x="11836401" y="9281469"/>
            <a:ext cx="857505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830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 9" descr="PPT_Göttingen.png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1401" y="1874982"/>
            <a:ext cx="10841997" cy="4648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chemeClr val="bg1"/>
                </a:solidFill>
                <a:latin typeface="DINPro"/>
                <a:cs typeface="DINPr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286125" y="3295548"/>
            <a:ext cx="6432550" cy="2752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575756"/>
                </a:solidFill>
                <a:latin typeface="DINPro"/>
                <a:cs typeface="DINPro"/>
              </a:defRPr>
            </a:lvl1pPr>
          </a:lstStyle>
          <a:p>
            <a:endParaRPr dirty="0"/>
          </a:p>
        </p:txBody>
      </p:sp>
      <p:sp>
        <p:nvSpPr>
          <p:cNvPr id="7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rgbClr val="17375E"/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8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51442-76F6-0047-9EC6-9C35C6FEA6B1}" type="datetime1">
              <a:rPr lang="de-DE" smtClean="0"/>
              <a:pPr/>
              <a:t>24.06.2019</a:t>
            </a:fld>
            <a:endParaRPr lang="en-US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6" r:id="rId3"/>
    <p:sldLayoutId id="2147483668" r:id="rId4"/>
    <p:sldLayoutId id="2147483664" r:id="rId5"/>
    <p:sldLayoutId id="2147483667" r:id="rId6"/>
    <p:sldLayoutId id="2147483665" r:id="rId7"/>
    <p:sldLayoutId id="2147483669" r:id="rId8"/>
    <p:sldLayoutId id="2147483670" r:id="rId9"/>
    <p:sldLayoutId id="2147483671" r:id="rId10"/>
  </p:sldLayoutIdLst>
  <p:hf hd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.csdn.net/qq_28031525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blog.csdn.net/qq_28031525/article/details/79423450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1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arnopencv.com/author/spmallick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.png"/><Relationship Id="rId4" Type="http://schemas.openxmlformats.org/officeDocument/2006/relationships/hyperlink" Target="https://medium.com/@manivannan_data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medium.com/@suvro.banerjee1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939800" y="3637002"/>
            <a:ext cx="12509665" cy="1846659"/>
          </a:xfrm>
        </p:spPr>
        <p:txBody>
          <a:bodyPr/>
          <a:lstStyle/>
          <a:p>
            <a:r>
              <a:rPr lang="en-US" altLang="zh-CN" dirty="0"/>
              <a:t>Online Multi-Target Tracking Using Recurrent Neural Networks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939800" y="4191000"/>
            <a:ext cx="8229600" cy="369332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Untertitel 27"/>
          <p:cNvSpPr txBox="1">
            <a:spLocks/>
          </p:cNvSpPr>
          <p:nvPr/>
        </p:nvSpPr>
        <p:spPr>
          <a:xfrm>
            <a:off x="939800" y="5668888"/>
            <a:ext cx="9811072" cy="13388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defTabSz="512188">
              <a:buFont typeface="Times New Roman" charset="0"/>
              <a:buNone/>
              <a:defRPr sz="1500" b="0" i="0">
                <a:solidFill>
                  <a:srgbClr val="7F7F7F"/>
                </a:solidFill>
                <a:latin typeface="+mj-lt"/>
                <a:ea typeface="+mn-ea"/>
                <a:cs typeface="DINPro"/>
              </a:defRPr>
            </a:lvl1pPr>
            <a:lvl2pPr marL="286984">
              <a:defRPr>
                <a:latin typeface="+mn-lt"/>
                <a:ea typeface="+mn-ea"/>
                <a:cs typeface="+mn-cs"/>
              </a:defRPr>
            </a:lvl2pPr>
            <a:lvl3pPr marL="573969">
              <a:defRPr>
                <a:latin typeface="+mn-lt"/>
                <a:ea typeface="+mn-ea"/>
                <a:cs typeface="+mn-cs"/>
              </a:defRPr>
            </a:lvl3pPr>
            <a:lvl4pPr marL="860953">
              <a:defRPr>
                <a:latin typeface="+mn-lt"/>
                <a:ea typeface="+mn-ea"/>
                <a:cs typeface="+mn-cs"/>
              </a:defRPr>
            </a:lvl4pPr>
            <a:lvl5pPr marL="1147938">
              <a:defRPr>
                <a:latin typeface="+mn-lt"/>
                <a:ea typeface="+mn-ea"/>
                <a:cs typeface="+mn-cs"/>
              </a:defRPr>
            </a:lvl5pPr>
            <a:lvl6pPr marL="1434922">
              <a:defRPr>
                <a:latin typeface="+mn-lt"/>
                <a:ea typeface="+mn-ea"/>
                <a:cs typeface="+mn-cs"/>
              </a:defRPr>
            </a:lvl6pPr>
            <a:lvl7pPr marL="1721907">
              <a:defRPr>
                <a:latin typeface="+mn-lt"/>
                <a:ea typeface="+mn-ea"/>
                <a:cs typeface="+mn-cs"/>
              </a:defRPr>
            </a:lvl7pPr>
            <a:lvl8pPr marL="2008891">
              <a:defRPr>
                <a:latin typeface="+mn-lt"/>
                <a:ea typeface="+mn-ea"/>
                <a:cs typeface="+mn-cs"/>
              </a:defRPr>
            </a:lvl8pPr>
            <a:lvl9pPr marL="2295876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de-DE" altLang="zh-CN" sz="2400" kern="0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Supervisor</a:t>
            </a:r>
            <a:r>
              <a:rPr lang="de-DE" altLang="zh-CN" sz="2400" kern="0" dirty="0">
                <a:latin typeface="Salesforce Sans"/>
                <a:sym typeface="Salesforce Sans"/>
              </a:rPr>
              <a:t>: </a:t>
            </a:r>
            <a:r>
              <a:rPr lang="de-DE" altLang="zh-CN" sz="2400" kern="0" dirty="0" smtClean="0">
                <a:latin typeface="Salesforce Sans"/>
                <a:sym typeface="Salesforce Sans"/>
              </a:rPr>
              <a:t>   </a:t>
            </a:r>
            <a:r>
              <a:rPr lang="en-US" altLang="zh-CN" sz="2400" kern="0" dirty="0" err="1" smtClean="0">
                <a:latin typeface="Salesforce Sans"/>
              </a:rPr>
              <a:t>Kolja</a:t>
            </a:r>
            <a:r>
              <a:rPr lang="en-US" altLang="zh-CN" sz="2400" kern="0" dirty="0" smtClean="0">
                <a:latin typeface="Salesforce Sans"/>
              </a:rPr>
              <a:t> </a:t>
            </a:r>
            <a:r>
              <a:rPr lang="en-US" altLang="zh-CN" sz="2400" kern="0" dirty="0" err="1" smtClean="0">
                <a:latin typeface="Salesforce Sans"/>
              </a:rPr>
              <a:t>Thormann</a:t>
            </a:r>
            <a:endParaRPr lang="en-US" altLang="zh-CN" sz="2400" kern="0" dirty="0">
              <a:latin typeface="Salesforce Sans"/>
            </a:endParaRPr>
          </a:p>
          <a:p>
            <a:r>
              <a:rPr lang="en-US" altLang="zh-CN" sz="2400" kern="0" dirty="0" smtClean="0">
                <a:latin typeface="Salesforce Sans"/>
              </a:rPr>
              <a:t> </a:t>
            </a:r>
            <a:endParaRPr lang="en-GB" altLang="zh-CN" sz="2400" kern="0" dirty="0">
              <a:latin typeface="Salesforce Sans"/>
            </a:endParaRPr>
          </a:p>
          <a:p>
            <a:r>
              <a:rPr lang="de-DE" altLang="zh-CN" sz="2400" kern="0" dirty="0" smtClean="0">
                <a:latin typeface="Salesforce Sans"/>
                <a:sym typeface="Salesforce Sans"/>
              </a:rPr>
              <a:t>AUTHOR    :    Chen  Yifan</a:t>
            </a:r>
          </a:p>
          <a:p>
            <a:endParaRPr lang="de-DE" kern="0" dirty="0"/>
          </a:p>
        </p:txBody>
      </p:sp>
      <p:sp>
        <p:nvSpPr>
          <p:cNvPr id="2" name="副标题 1"/>
          <p:cNvSpPr>
            <a:spLocks noGrp="1"/>
          </p:cNvSpPr>
          <p:nvPr>
            <p:ph type="subTitle" idx="4"/>
          </p:nvPr>
        </p:nvSpPr>
        <p:spPr>
          <a:xfrm>
            <a:off x="2397944" y="2003205"/>
            <a:ext cx="9103360" cy="369332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RNN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949522"/>
            <a:ext cx="10820328" cy="4951614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sz="2560" dirty="0" smtClean="0"/>
              <a:t>Hard to store long term memory due to ”Gradient Vanishing”</a:t>
            </a:r>
          </a:p>
          <a:p>
            <a:r>
              <a:rPr lang="en-US" altLang="zh-CN" sz="2560" dirty="0" smtClean="0"/>
              <a:t>Unsuitable for data association Task</a:t>
            </a:r>
          </a:p>
          <a:p>
            <a:pPr marL="0" indent="0">
              <a:buNone/>
            </a:pPr>
            <a:endParaRPr lang="en-US" altLang="zh-CN" sz="2560" dirty="0"/>
          </a:p>
        </p:txBody>
      </p:sp>
      <p:sp>
        <p:nvSpPr>
          <p:cNvPr id="5" name="矩形 4"/>
          <p:cNvSpPr/>
          <p:nvPr/>
        </p:nvSpPr>
        <p:spPr>
          <a:xfrm>
            <a:off x="7078464" y="8611729"/>
            <a:ext cx="6695562" cy="28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 smtClean="0">
                <a:solidFill>
                  <a:srgbClr val="0F96D4"/>
                </a:solidFill>
              </a:rPr>
              <a:t>https</a:t>
            </a:r>
            <a:r>
              <a:rPr lang="en-US" altLang="zh-CN" sz="1280" dirty="0">
                <a:solidFill>
                  <a:srgbClr val="0F96D4"/>
                </a:solidFill>
              </a:rPr>
              <a:t>://www.youtube.com/watch?v=S0XFd0VMFss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384" y="5174736"/>
            <a:ext cx="5961056" cy="325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15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LSTM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765346"/>
            <a:ext cx="10820328" cy="4951614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sz="2560" dirty="0" smtClean="0"/>
              <a:t>Develop from RNN</a:t>
            </a:r>
          </a:p>
          <a:p>
            <a:r>
              <a:rPr lang="en-US" altLang="zh-CN" sz="2560" dirty="0" smtClean="0"/>
              <a:t>Add forget gate and remember gate</a:t>
            </a:r>
          </a:p>
          <a:p>
            <a:r>
              <a:rPr lang="en-US" altLang="zh-CN" sz="2560" dirty="0" smtClean="0"/>
              <a:t>Access remote</a:t>
            </a:r>
            <a:r>
              <a:rPr lang="en-US" altLang="zh-CN" sz="2560" dirty="0"/>
              <a:t> </a:t>
            </a:r>
            <a:r>
              <a:rPr lang="en-US" altLang="zh-CN" sz="2560" dirty="0" smtClean="0"/>
              <a:t>history information without loss</a:t>
            </a:r>
          </a:p>
        </p:txBody>
      </p:sp>
      <p:sp>
        <p:nvSpPr>
          <p:cNvPr id="5" name="矩形 4"/>
          <p:cNvSpPr/>
          <p:nvPr/>
        </p:nvSpPr>
        <p:spPr>
          <a:xfrm>
            <a:off x="7294488" y="8684688"/>
            <a:ext cx="6695562" cy="28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 err="1">
                <a:solidFill>
                  <a:srgbClr val="0F96D4"/>
                </a:solidFill>
                <a:hlinkClick r:id="rId3"/>
              </a:rPr>
              <a:t>Vico_Men</a:t>
            </a:r>
            <a:r>
              <a:rPr lang="en-US" altLang="zh-CN" sz="1280" dirty="0">
                <a:solidFill>
                  <a:srgbClr val="0F96D4"/>
                </a:solidFill>
              </a:rPr>
              <a:t> </a:t>
            </a:r>
            <a:r>
              <a:rPr lang="en-US" altLang="zh-CN" sz="1280" dirty="0">
                <a:solidFill>
                  <a:srgbClr val="0F96D4"/>
                </a:solidFill>
                <a:hlinkClick r:id="rId4"/>
              </a:rPr>
              <a:t>https://blog.csdn.net/qq_28031525/article/details/79423450</a:t>
            </a:r>
            <a:r>
              <a:rPr lang="en-US" altLang="zh-CN" sz="1280" dirty="0">
                <a:solidFill>
                  <a:srgbClr val="0F96D4"/>
                </a:solidFill>
              </a:rPr>
              <a:t> 3.2018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720" y="7500128"/>
            <a:ext cx="5303056" cy="87099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99809" y="7189108"/>
            <a:ext cx="5504019" cy="148570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8579886" y="6549785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LSTM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574445" y="6485358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RNN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34216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>
          <a:xfrm>
            <a:off x="939800" y="2860576"/>
            <a:ext cx="11251231" cy="5745099"/>
          </a:xfrm>
        </p:spPr>
        <p:txBody>
          <a:bodyPr/>
          <a:lstStyle/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latin typeface="Salesforce Sans"/>
                <a:ea typeface="微软雅黑" panose="020B0503020204020204" pitchFamily="34" charset="-122"/>
                <a:sym typeface="Salesforce Sans"/>
              </a:rPr>
              <a:t>Introduction</a:t>
            </a: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Tracking System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RNN and LSTM</a:t>
            </a:r>
            <a:endParaRPr lang="zh-CN" altLang="en-US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solidFill>
                  <a:srgbClr val="FF0000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MOT System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en-GB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Object Detect</a:t>
            </a:r>
            <a:endParaRPr lang="en-GB" altLang="zh-CN" sz="3200" b="1" dirty="0">
              <a:solidFill>
                <a:schemeClr val="tx1"/>
              </a:solidFill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Association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Update</a:t>
            </a:r>
            <a:endParaRPr lang="en-US" altLang="zh-CN" sz="3200" b="1" dirty="0">
              <a:latin typeface="Salesforce Sans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Conclusion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Performance 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Promotion</a:t>
            </a:r>
            <a:endParaRPr lang="de-DE" altLang="zh-CN" sz="3200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endParaRPr lang="de-DE" dirty="0"/>
          </a:p>
        </p:txBody>
      </p:sp>
      <p:sp>
        <p:nvSpPr>
          <p:cNvPr id="84" name="Fußzeilenplatzhalter 8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82" name="Datumsplatzhalter 8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3" name="Foliennummernplatzhalter 8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21951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949522"/>
            <a:ext cx="10820328" cy="4951614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 smtClean="0"/>
              <a:t>Fours Steps:</a:t>
            </a:r>
          </a:p>
          <a:p>
            <a:r>
              <a:rPr lang="en-US" altLang="zh-CN" sz="2560" dirty="0"/>
              <a:t>Detect:  Deformable Part Model </a:t>
            </a:r>
            <a:r>
              <a:rPr lang="en-US" altLang="zh-CN" sz="2560" dirty="0" smtClean="0"/>
              <a:t>Algorithm </a:t>
            </a:r>
            <a:endParaRPr lang="en-US" altLang="zh-CN" sz="2560" dirty="0"/>
          </a:p>
          <a:p>
            <a:r>
              <a:rPr lang="en-US" altLang="zh-CN" sz="2560" dirty="0"/>
              <a:t>Prediction: Recurrent Neural Network</a:t>
            </a:r>
          </a:p>
          <a:p>
            <a:r>
              <a:rPr lang="en-US" altLang="zh-CN" sz="2560" dirty="0"/>
              <a:t>Data Assignment: LSTM</a:t>
            </a:r>
          </a:p>
          <a:p>
            <a:r>
              <a:rPr lang="en-US" altLang="zh-CN" sz="2560" dirty="0"/>
              <a:t>Update: Recurrent Neural Network</a:t>
            </a:r>
          </a:p>
          <a:p>
            <a:pPr lvl="1"/>
            <a:endParaRPr lang="en-US" altLang="zh-CN" sz="2160" dirty="0"/>
          </a:p>
          <a:p>
            <a:endParaRPr lang="en-US" altLang="zh-CN" sz="2560" dirty="0"/>
          </a:p>
          <a:p>
            <a:endParaRPr lang="en-US" altLang="zh-CN" sz="256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577" y="5637668"/>
            <a:ext cx="7245224" cy="284404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6521080" y="8586199"/>
            <a:ext cx="6502400" cy="4862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Milan, Anton, et al. "Online multi-target tracking using recurrent neural networks." Thirty-First AAAI Conference on Artificial Intelligence. 2017.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1302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sym typeface="Salesforce Sans"/>
              </a:rPr>
              <a:t>Topological Map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410" y="2784797"/>
            <a:ext cx="6974390" cy="392334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9" y="3508648"/>
            <a:ext cx="5870118" cy="2304256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502401" y="7249316"/>
            <a:ext cx="6502400" cy="4862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Milan, Anton, et al. "Online multi-target tracking using recurrent neural networks." Thirty-First AAAI Conference on Artificial Intelligence. 2017.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2273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2"/>
            <a:r>
              <a:rPr lang="en-GB" altLang="zh-CN" sz="3200" b="1" dirty="0">
                <a:latin typeface="Salesforce Sans"/>
                <a:ea typeface="微软雅黑" panose="020B0503020204020204" pitchFamily="34" charset="-122"/>
              </a:rPr>
              <a:t>Object Detect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0" y="2519989"/>
            <a:ext cx="11441583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sz="2560" dirty="0"/>
              <a:t>Deformable Parts </a:t>
            </a:r>
            <a:r>
              <a:rPr lang="en-US" altLang="zh-CN" sz="2560" dirty="0" smtClean="0"/>
              <a:t>Model</a:t>
            </a:r>
          </a:p>
          <a:p>
            <a:r>
              <a:rPr lang="en-US" altLang="zh-CN" sz="2560" dirty="0" smtClean="0"/>
              <a:t>Develop from </a:t>
            </a:r>
            <a:r>
              <a:rPr lang="en-US" altLang="zh-CN" sz="2560" dirty="0"/>
              <a:t>HOG (</a:t>
            </a:r>
            <a:r>
              <a:rPr lang="en-US" altLang="zh-CN" sz="2560" dirty="0" smtClean="0"/>
              <a:t>Histograms </a:t>
            </a:r>
            <a:r>
              <a:rPr lang="en-US" altLang="zh-CN" sz="2560" dirty="0"/>
              <a:t>of </a:t>
            </a:r>
            <a:r>
              <a:rPr lang="en-US" altLang="zh-CN" sz="2560" dirty="0" smtClean="0"/>
              <a:t>oriented </a:t>
            </a:r>
            <a:r>
              <a:rPr lang="en-US" altLang="zh-CN" sz="2560" dirty="0"/>
              <a:t>Gradients</a:t>
            </a:r>
            <a:r>
              <a:rPr lang="en-US" altLang="zh-CN" sz="2560" dirty="0" smtClean="0"/>
              <a:t>)</a:t>
            </a:r>
          </a:p>
          <a:p>
            <a:r>
              <a:rPr lang="en-US" altLang="zh-CN" sz="2560" dirty="0" smtClean="0"/>
              <a:t>Detect object with noisy measurement </a:t>
            </a:r>
            <a:endParaRPr lang="en-US" altLang="zh-CN" sz="2560" dirty="0" smtClean="0"/>
          </a:p>
          <a:p>
            <a:pPr lvl="1"/>
            <a:endParaRPr lang="en-US" altLang="zh-CN" sz="2160" dirty="0"/>
          </a:p>
          <a:p>
            <a:pPr marL="0" indent="0">
              <a:buNone/>
            </a:pPr>
            <a:r>
              <a:rPr lang="en-US" altLang="zh-CN" sz="2560" dirty="0" smtClean="0"/>
              <a:t>                           </a:t>
            </a:r>
            <a:endParaRPr lang="en-US" altLang="zh-CN" sz="2560" dirty="0"/>
          </a:p>
        </p:txBody>
      </p:sp>
    </p:spTree>
    <p:extLst>
      <p:ext uri="{BB962C8B-B14F-4D97-AF65-F5344CB8AC3E}">
        <p14:creationId xmlns:p14="http://schemas.microsoft.com/office/powerpoint/2010/main" val="37465252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8744" y="4023586"/>
            <a:ext cx="2045186" cy="4270225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>
                <a:latin typeface="Salesforce Sans"/>
                <a:sym typeface="Salesforce Sans"/>
              </a:rPr>
              <a:t>State Predicted 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Rectangle 9"/>
          <p:cNvSpPr/>
          <p:nvPr/>
        </p:nvSpPr>
        <p:spPr>
          <a:xfrm>
            <a:off x="9902885" y="3913790"/>
            <a:ext cx="1933516" cy="4380021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-3246" y="2184365"/>
                <a:ext cx="9409519" cy="6513795"/>
              </a:xfrm>
              <a:prstGeom prst="rect">
                <a:avLst/>
              </a:prstGeom>
            </p:spPr>
            <p:txBody>
              <a:bodyPr vert="horz" lIns="173367" tIns="86683" rIns="173367" bIns="86683" rtlCol="0">
                <a:noAutofit/>
              </a:bodyPr>
              <a:lstStyle>
                <a:lvl1pPr marL="304747" indent="-304747" algn="l" defTabSz="1218987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Clr>
                    <a:schemeClr val="accent1"/>
                  </a:buClr>
                  <a:buSzPct val="100000"/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0949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91424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21898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152373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182848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13322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3797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272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altLang="zh-CN" sz="256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/>
                        </m:ctrlPr>
                      </m:sSupPr>
                      <m:e>
                        <m:r>
                          <a:rPr lang="en-US" altLang="zh-CN" sz="2560"/>
                          <m:t>𝑋</m:t>
                        </m:r>
                      </m:e>
                      <m:sup>
                        <m:r>
                          <a:rPr lang="en-US" altLang="zh-CN" sz="2560"/>
                          <m:t>𝑡</m:t>
                        </m:r>
                      </m:sup>
                    </m:sSup>
                  </m:oMath>
                </a14:m>
                <a:r>
                  <a:rPr lang="en-US" altLang="zh-CN" sz="256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 dirty="0"/>
                        </m:ctrlPr>
                      </m:sSupPr>
                      <m:e>
                        <m:r>
                          <a:rPr lang="en-US" altLang="zh-CN" sz="2560" dirty="0"/>
                          <m:t>𝑅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560" dirty="0"/>
                          <m:t>N</m:t>
                        </m:r>
                        <m:r>
                          <a:rPr lang="en-US" altLang="zh-CN" sz="2560" dirty="0"/>
                          <m:t>∗</m:t>
                        </m:r>
                        <m:r>
                          <a:rPr lang="en-US" altLang="zh-CN" sz="2560" dirty="0"/>
                          <m:t>𝐷</m:t>
                        </m:r>
                      </m:sup>
                    </m:sSup>
                    <m:r>
                      <a:rPr lang="en-US" altLang="zh-CN" sz="2560" dirty="0"/>
                      <m:t> </m:t>
                    </m:r>
                    <m:r>
                      <a:rPr lang="en-US" altLang="zh-CN" sz="2560" dirty="0"/>
                      <m:t>𝑟𝑒𝑝𝑟𝑒𝑠𝑒𝑛𝑡</m:t>
                    </m:r>
                    <m:r>
                      <a:rPr lang="en-US" altLang="zh-CN" sz="2560" dirty="0"/>
                      <m:t>  </m:t>
                    </m:r>
                  </m:oMath>
                </a14:m>
                <a:r>
                  <a:rPr lang="en-US" altLang="zh-CN" sz="2560" dirty="0"/>
                  <a:t>vector containing the states for all targets at one time </a:t>
                </a:r>
                <a:r>
                  <a:rPr lang="en-US" altLang="zh-CN" sz="2560" dirty="0"/>
                  <a:t>instance</a:t>
                </a:r>
              </a:p>
              <a:p>
                <a:r>
                  <a:rPr lang="en-US" altLang="zh-CN" sz="2560" dirty="0"/>
                  <a:t>N is the number of interacting targets that are tracked simultaneously in one frame</a:t>
                </a:r>
              </a:p>
              <a:p>
                <a:r>
                  <a:rPr lang="en-US" altLang="zh-CN" sz="2560" dirty="0"/>
                  <a:t>D = 4, since we use </a:t>
                </a:r>
                <a:r>
                  <a:rPr lang="de-DE" altLang="zh-CN" sz="2560" dirty="0">
                    <a:sym typeface="Salesforce Sans"/>
                  </a:rPr>
                  <a:t>bounding box </a:t>
                </a:r>
                <a:r>
                  <a:rPr lang="de-DE" altLang="zh-CN" sz="2560" dirty="0">
                    <a:sym typeface="Salesforce Sans"/>
                  </a:rPr>
                  <a:t>coordinate </a:t>
                </a:r>
                <a:r>
                  <a:rPr lang="en-US" altLang="zh-CN" sz="2560" dirty="0"/>
                  <a:t>(</a:t>
                </a:r>
                <a:r>
                  <a:rPr lang="en-US" altLang="zh-CN" sz="2560" dirty="0" err="1"/>
                  <a:t>x,y,w,h</a:t>
                </a:r>
                <a:r>
                  <a:rPr lang="en-US" altLang="zh-CN" sz="2560" dirty="0"/>
                  <a:t>) </a:t>
                </a:r>
                <a:endParaRPr lang="en-US" altLang="zh-CN" sz="256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 dirty="0"/>
                        </m:ctrlPr>
                      </m:sSupPr>
                      <m:e>
                        <m:r>
                          <a:rPr lang="en-US" altLang="zh-CN" sz="2560" dirty="0"/>
                          <m:t>h</m:t>
                        </m:r>
                      </m:e>
                      <m:sup>
                        <m:r>
                          <a:rPr lang="en-US" altLang="zh-CN" sz="2560" dirty="0"/>
                          <m:t>𝑡</m:t>
                        </m:r>
                      </m:sup>
                    </m:sSup>
                  </m:oMath>
                </a14:m>
                <a:r>
                  <a:rPr lang="en-US" altLang="zh-CN" sz="2560" dirty="0"/>
                  <a:t>represent </a:t>
                </a:r>
                <a:r>
                  <a:rPr lang="en-US" altLang="zh-CN" sz="2560" dirty="0"/>
                  <a:t>hidden state of </a:t>
                </a:r>
                <a:r>
                  <a:rPr lang="en-US" altLang="zh-CN" sz="2560" dirty="0"/>
                  <a:t>predicted </a:t>
                </a:r>
                <a:r>
                  <a:rPr lang="en-US" altLang="zh-CN" sz="2560" dirty="0"/>
                  <a:t>model</a:t>
                </a:r>
              </a:p>
              <a:p>
                <a:pPr marL="0" indent="0">
                  <a:buNone/>
                </a:pPr>
                <a:r>
                  <a:rPr lang="en-US" altLang="zh-CN" sz="2400" dirty="0"/>
                  <a:t>             </a:t>
                </a:r>
                <a:r>
                  <a:rPr lang="en-US" altLang="zh-CN" sz="2400" dirty="0" smtClean="0"/>
                  <a:t>              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246" y="2184365"/>
                <a:ext cx="9409519" cy="6513795"/>
              </a:xfrm>
              <a:prstGeom prst="rect">
                <a:avLst/>
              </a:prstGeom>
              <a:blipFill>
                <a:blip r:embed="rId4"/>
                <a:stretch>
                  <a:fillRect l="-6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/>
          <p:cNvSpPr/>
          <p:nvPr/>
        </p:nvSpPr>
        <p:spPr>
          <a:xfrm>
            <a:off x="6521080" y="8586199"/>
            <a:ext cx="6502400" cy="4862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Milan, Anton, et al. "Online multi-target tracking using recurrent neural networks." Thirty-First AAAI Conference on Artificial Intelligence. 2017.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63246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8744" y="4023586"/>
            <a:ext cx="2045186" cy="4270225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Rectangle 9"/>
          <p:cNvSpPr/>
          <p:nvPr/>
        </p:nvSpPr>
        <p:spPr>
          <a:xfrm>
            <a:off x="9454728" y="4023586"/>
            <a:ext cx="2448272" cy="4270225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9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-42639" y="2179429"/>
            <a:ext cx="9497367" cy="2193316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sz="2560" dirty="0"/>
              <a:t>Learn dynamic model with labeled data</a:t>
            </a:r>
          </a:p>
          <a:p>
            <a:r>
              <a:rPr lang="en-US" altLang="zh-CN" sz="2560" dirty="0"/>
              <a:t>Used given loss function and backpropagation algorithm to update learnable parameter </a:t>
            </a:r>
          </a:p>
          <a:p>
            <a:pPr lvl="1"/>
            <a:endParaRPr lang="en-US" altLang="zh-CN" sz="2560" dirty="0"/>
          </a:p>
          <a:p>
            <a:pPr marL="0" indent="0">
              <a:buNone/>
            </a:pPr>
            <a:r>
              <a:rPr lang="en-US" altLang="zh-CN" sz="2560" dirty="0" smtClean="0"/>
              <a:t>                           </a:t>
            </a:r>
            <a:endParaRPr lang="en-US" altLang="zh-CN" sz="256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638" y="6415312"/>
            <a:ext cx="4495800" cy="1800225"/>
          </a:xfrm>
          <a:prstGeom prst="rect">
            <a:avLst/>
          </a:prstGeom>
        </p:spPr>
      </p:pic>
      <p:sp>
        <p:nvSpPr>
          <p:cNvPr id="13" name="Rectangle 9"/>
          <p:cNvSpPr/>
          <p:nvPr/>
        </p:nvSpPr>
        <p:spPr>
          <a:xfrm>
            <a:off x="2685976" y="6316959"/>
            <a:ext cx="2376264" cy="1080121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521080" y="8586199"/>
            <a:ext cx="6502400" cy="4862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Milan, Anton, et al. "Online multi-target tracking using recurrent neural networks." Thirty-First AAAI Conference on Artificial Intelligence. 2017.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8728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12262" y="4223639"/>
            <a:ext cx="4273751" cy="4861545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>
                <a:latin typeface="Salesforce Sans"/>
              </a:rPr>
              <a:t>Data Association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Rectangle 9"/>
          <p:cNvSpPr/>
          <p:nvPr/>
        </p:nvSpPr>
        <p:spPr>
          <a:xfrm>
            <a:off x="8712262" y="4053335"/>
            <a:ext cx="4273751" cy="5031849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5696" y="2184365"/>
                <a:ext cx="8640960" cy="6513795"/>
              </a:xfrm>
              <a:prstGeom prst="rect">
                <a:avLst/>
              </a:prstGeom>
            </p:spPr>
            <p:txBody>
              <a:bodyPr vert="horz" lIns="173367" tIns="86683" rIns="173367" bIns="86683" rtlCol="0">
                <a:noAutofit/>
              </a:bodyPr>
              <a:lstStyle>
                <a:lvl1pPr marL="304747" indent="-304747" algn="l" defTabSz="1218987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Clr>
                    <a:schemeClr val="accent1"/>
                  </a:buClr>
                  <a:buSzPct val="100000"/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0949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91424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21898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152373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182848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13322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3797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272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altLang="zh-CN" sz="256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/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560"/>
                          <m:t>c</m:t>
                        </m:r>
                      </m:e>
                      <m:sup>
                        <m:r>
                          <a:rPr lang="en-US" altLang="zh-CN" sz="2560"/>
                          <m:t>𝑡</m:t>
                        </m:r>
                        <m:r>
                          <a:rPr lang="en-US" altLang="zh-CN" sz="2560"/>
                          <m:t>+1</m:t>
                        </m:r>
                      </m:sup>
                    </m:sSup>
                  </m:oMath>
                </a14:m>
                <a:r>
                  <a:rPr lang="en-US" altLang="zh-CN" sz="256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 dirty="0"/>
                        </m:ctrlPr>
                      </m:sSupPr>
                      <m:e>
                        <m:r>
                          <a:rPr lang="en-US" altLang="zh-CN" sz="2560" dirty="0"/>
                          <m:t>𝑅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560" dirty="0"/>
                          <m:t>N</m:t>
                        </m:r>
                        <m:r>
                          <a:rPr lang="en-US" altLang="zh-CN" sz="2560" dirty="0"/>
                          <m:t>∗</m:t>
                        </m:r>
                        <m:r>
                          <m:rPr>
                            <m:sty m:val="p"/>
                          </m:rPr>
                          <a:rPr lang="en-US" altLang="zh-CN" sz="2560" dirty="0"/>
                          <m:t>M</m:t>
                        </m:r>
                      </m:sup>
                    </m:sSup>
                    <m:r>
                      <a:rPr lang="en-US" altLang="zh-CN" sz="2560" dirty="0"/>
                      <m:t> </m:t>
                    </m:r>
                    <m:r>
                      <a:rPr lang="en-US" altLang="zh-CN" sz="2560" dirty="0"/>
                      <m:t>𝑟𝑒𝑝𝑟𝑒𝑠𝑒𝑛𝑡</m:t>
                    </m:r>
                    <m:r>
                      <a:rPr lang="en-US" altLang="zh-CN" sz="2560" dirty="0"/>
                      <m:t>  </m:t>
                    </m:r>
                  </m:oMath>
                </a14:m>
                <a:r>
                  <a:rPr lang="en-US" altLang="zh-CN" sz="2560" dirty="0"/>
                  <a:t>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 dirty="0"/>
                        </m:ctrlPr>
                      </m:sSupPr>
                      <m:e>
                        <m:r>
                          <a:rPr lang="en-US" altLang="zh-CN" sz="2560" dirty="0"/>
                          <m:t>𝑐</m:t>
                        </m:r>
                      </m:e>
                      <m:sup>
                        <m:r>
                          <a:rPr lang="en-US" altLang="zh-CN" sz="2560" dirty="0"/>
                          <m:t>𝑖𝑗</m:t>
                        </m:r>
                      </m:sup>
                    </m:sSup>
                    <m:r>
                      <a:rPr lang="en-US" altLang="zh-CN" sz="2560" dirty="0"/>
                      <m:t> =</m:t>
                    </m:r>
                    <m:sSup>
                      <m:sSupPr>
                        <m:ctrlPr>
                          <a:rPr lang="en-US" altLang="zh-CN" sz="2560" dirty="0"/>
                        </m:ctrlPr>
                      </m:sSupPr>
                      <m:e>
                        <m:r>
                          <a:rPr lang="en-US" altLang="zh-CN" sz="2560" dirty="0"/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560" dirty="0"/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sz="2560" dirty="0"/>
                                </m:ctrlPr>
                              </m:sSupPr>
                              <m:e>
                                <m:r>
                                  <a:rPr lang="en-US" altLang="zh-CN" sz="2560" dirty="0"/>
                                  <m:t>𝑥</m:t>
                                </m:r>
                              </m:e>
                              <m:sup>
                                <m:r>
                                  <a:rPr lang="en-US" altLang="zh-CN" sz="2560" dirty="0"/>
                                  <m:t>𝑖</m:t>
                                </m:r>
                              </m:sup>
                            </m:sSup>
                            <m:r>
                              <a:rPr lang="en-US" altLang="zh-CN" sz="2560" dirty="0"/>
                              <m:t> − </m:t>
                            </m:r>
                            <m:sSup>
                              <m:sSupPr>
                                <m:ctrlPr>
                                  <a:rPr lang="en-US" altLang="zh-CN" sz="2560" dirty="0"/>
                                </m:ctrlPr>
                              </m:sSupPr>
                              <m:e>
                                <m:r>
                                  <a:rPr lang="en-US" altLang="zh-CN" sz="2560" dirty="0"/>
                                  <m:t>𝑧</m:t>
                                </m:r>
                              </m:e>
                              <m:sup>
                                <m:r>
                                  <a:rPr lang="en-US" altLang="zh-CN" sz="2560" dirty="0"/>
                                  <m:t>𝑗</m:t>
                                </m:r>
                              </m:sup>
                            </m:sSup>
                          </m:e>
                        </m:d>
                        <m:r>
                          <a:rPr lang="en-US" altLang="zh-CN" sz="2560" dirty="0"/>
                          <m:t>|</m:t>
                        </m:r>
                      </m:e>
                      <m:sup>
                        <m:r>
                          <a:rPr lang="en-US" altLang="zh-CN" sz="2560" dirty="0"/>
                          <m:t>2</m:t>
                        </m:r>
                      </m:sup>
                    </m:sSup>
                    <m:r>
                      <a:rPr lang="en-US" altLang="zh-CN" sz="2560" dirty="0"/>
                      <m:t> </m:t>
                    </m:r>
                  </m:oMath>
                </a14:m>
                <a:r>
                  <a:rPr lang="en-US" altLang="zh-CN" sz="2560" dirty="0"/>
                  <a:t>is the Euclidean distance between the predicted state of target </a:t>
                </a:r>
                <a:r>
                  <a:rPr lang="en-US" altLang="zh-CN" sz="2560" dirty="0" err="1"/>
                  <a:t>i</a:t>
                </a:r>
                <a:r>
                  <a:rPr lang="en-US" altLang="zh-CN" sz="2560" dirty="0"/>
                  <a:t> and measurement state j     </a:t>
                </a:r>
              </a:p>
              <a:p>
                <a:r>
                  <a:rPr lang="en-US" altLang="zh-CN" sz="2560" dirty="0"/>
                  <a:t>M is the maximum number of detections per frame. </a:t>
                </a: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sz="2560"/>
                        </m:ctrlPr>
                      </m:sSubSupPr>
                      <m:e>
                        <m:r>
                          <a:rPr lang="en-US" altLang="zh-CN" sz="2560"/>
                          <m:t>𝐴</m:t>
                        </m:r>
                      </m:e>
                      <m:sub>
                        <m:r>
                          <a:rPr lang="en-US" altLang="zh-CN" sz="2560"/>
                          <m:t>𝑡</m:t>
                        </m:r>
                        <m:r>
                          <a:rPr lang="en-US" altLang="zh-CN" sz="2560"/>
                          <m:t>+1</m:t>
                        </m:r>
                      </m:sub>
                      <m:sup>
                        <m:r>
                          <a:rPr lang="en-US" altLang="zh-CN" sz="2560"/>
                          <m:t>𝑖</m:t>
                        </m:r>
                      </m:sup>
                    </m:sSubSup>
                  </m:oMath>
                </a14:m>
                <a:r>
                  <a:rPr lang="en-US" altLang="zh-CN" sz="256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 dirty="0"/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altLang="zh-CN" sz="2560" dirty="0"/>
                          <m:t>[0, 1]</m:t>
                        </m:r>
                      </m:e>
                      <m:sup>
                        <m:r>
                          <a:rPr lang="en-US" altLang="zh-CN" sz="2560" dirty="0"/>
                          <m:t>𝑁</m:t>
                        </m:r>
                        <m:r>
                          <a:rPr lang="en-US" altLang="zh-CN" sz="2560" dirty="0"/>
                          <m:t>∗(</m:t>
                        </m:r>
                        <m:r>
                          <a:rPr lang="en-US" altLang="zh-CN" sz="2560" dirty="0"/>
                          <m:t>𝑀</m:t>
                        </m:r>
                        <m:r>
                          <a:rPr lang="en-US" altLang="zh-CN" sz="2560" dirty="0"/>
                          <m:t>+1)</m:t>
                        </m:r>
                      </m:sup>
                    </m:sSup>
                  </m:oMath>
                </a14:m>
                <a:r>
                  <a:rPr lang="en-US" altLang="zh-CN" sz="2560" dirty="0"/>
                  <a:t> represents assignment probability matrix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 dirty="0"/>
                        </m:ctrlPr>
                      </m:sSupPr>
                      <m:e>
                        <m:r>
                          <a:rPr lang="en-US" altLang="zh-CN" sz="2560" dirty="0"/>
                          <m:t>h</m:t>
                        </m:r>
                      </m:e>
                      <m:sup>
                        <m:r>
                          <a:rPr lang="en-US" altLang="zh-CN" sz="2560" dirty="0"/>
                          <m:t>𝑡</m:t>
                        </m:r>
                      </m:sup>
                    </m:sSup>
                  </m:oMath>
                </a14:m>
                <a:r>
                  <a:rPr lang="en-US" altLang="zh-CN" sz="2560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/>
                        </m:ctrlPr>
                      </m:sSupPr>
                      <m:e>
                        <m:r>
                          <a:rPr lang="en-US" altLang="zh-CN" sz="2560"/>
                          <m:t>𝑐</m:t>
                        </m:r>
                      </m:e>
                      <m:sup>
                        <m:r>
                          <a:rPr lang="en-US" altLang="zh-CN" sz="2560"/>
                          <m:t>𝑖</m:t>
                        </m:r>
                      </m:sup>
                    </m:sSup>
                  </m:oMath>
                </a14:m>
                <a:r>
                  <a:rPr lang="en-US" altLang="zh-CN" sz="2560" dirty="0"/>
                  <a:t> represent hidden state of predicted model</a:t>
                </a:r>
              </a:p>
              <a:p>
                <a:pPr marL="0" indent="0">
                  <a:buNone/>
                </a:pPr>
                <a:r>
                  <a:rPr lang="en-US" altLang="zh-CN" sz="2560" dirty="0"/>
                  <a:t>                           </a:t>
                </a:r>
              </a:p>
            </p:txBody>
          </p:sp>
        </mc:Choice>
        <mc:Fallback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5696" y="2184365"/>
                <a:ext cx="8640960" cy="6513795"/>
              </a:xfrm>
              <a:prstGeom prst="rect">
                <a:avLst/>
              </a:prstGeom>
              <a:blipFill>
                <a:blip r:embed="rId4"/>
                <a:stretch>
                  <a:fillRect l="-71" r="-19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矩形 9"/>
          <p:cNvSpPr/>
          <p:nvPr/>
        </p:nvSpPr>
        <p:spPr>
          <a:xfrm>
            <a:off x="2304256" y="8594414"/>
            <a:ext cx="6502400" cy="4862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Milan, Anton, et al. "Online multi-target tracking using recurrent neural networks." Thirty-First AAAI Conference on Artificial Intelligence. 2017.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87970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0632" y="4053335"/>
            <a:ext cx="4273751" cy="4861545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>
                <a:latin typeface="Salesforce Sans"/>
              </a:rPr>
              <a:t>Data Association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Rectangle 9"/>
          <p:cNvSpPr/>
          <p:nvPr/>
        </p:nvSpPr>
        <p:spPr>
          <a:xfrm>
            <a:off x="8590632" y="3970092"/>
            <a:ext cx="4273751" cy="4944788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14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165696" y="2719734"/>
            <a:ext cx="7920880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 smtClean="0"/>
          </a:p>
          <a:p>
            <a:r>
              <a:rPr lang="en-US" altLang="zh-CN" sz="2560" dirty="0"/>
              <a:t>Learn dynamic model with labeled data</a:t>
            </a:r>
          </a:p>
          <a:p>
            <a:r>
              <a:rPr lang="en-US" altLang="zh-CN" sz="2560" dirty="0"/>
              <a:t>Used given loss function and backpropagation algorithm to update learnable parameter 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7373" y="7109671"/>
            <a:ext cx="3640102" cy="64744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584176" y="8428593"/>
            <a:ext cx="6718424" cy="486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Milan, Anton, et al. "Online multi-target tracking using recurrent neural networks." Thirty-First AAAI Conference on Artificial Intelligence. 2017.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2107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>
          <a:xfrm>
            <a:off x="939800" y="2860576"/>
            <a:ext cx="10531151" cy="5745099"/>
          </a:xfrm>
        </p:spPr>
        <p:txBody>
          <a:bodyPr/>
          <a:lstStyle/>
          <a:p>
            <a:pPr marL="406394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Introduction</a:t>
            </a: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Tracking System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RNN and LSTM</a:t>
            </a:r>
            <a:endParaRPr lang="zh-CN" altLang="en-US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MOT System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en-GB" altLang="zh-CN" sz="3200" b="1" dirty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Object </a:t>
            </a:r>
            <a:r>
              <a:rPr lang="en-GB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Detect</a:t>
            </a:r>
            <a:endParaRPr lang="en-GB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Association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Update</a:t>
            </a:r>
            <a:endParaRPr lang="en-US" altLang="zh-CN" sz="3200" b="1" dirty="0">
              <a:latin typeface="Salesforce Sans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Conclusion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Performance 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Promotion</a:t>
            </a:r>
            <a:endParaRPr lang="de-DE" altLang="zh-CN" sz="3200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endParaRPr lang="de-DE" dirty="0"/>
          </a:p>
        </p:txBody>
      </p:sp>
      <p:sp>
        <p:nvSpPr>
          <p:cNvPr id="84" name="Fußzeilenplatzhalter 8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82" name="Datumsplatzhalter 8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3" name="Foliennummernplatzhalter 8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35170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10712" y="4380954"/>
            <a:ext cx="3599246" cy="4608860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20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Update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Rectangle 9"/>
          <p:cNvSpPr/>
          <p:nvPr/>
        </p:nvSpPr>
        <p:spPr>
          <a:xfrm>
            <a:off x="9242351" y="4307069"/>
            <a:ext cx="3667607" cy="4682745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9712" y="2184365"/>
                <a:ext cx="8640960" cy="6513795"/>
              </a:xfrm>
              <a:prstGeom prst="rect">
                <a:avLst/>
              </a:prstGeom>
            </p:spPr>
            <p:txBody>
              <a:bodyPr vert="horz" lIns="173367" tIns="86683" rIns="173367" bIns="86683" rtlCol="0">
                <a:noAutofit/>
              </a:bodyPr>
              <a:lstStyle>
                <a:lvl1pPr marL="304747" indent="-304747" algn="l" defTabSz="1218987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Clr>
                    <a:schemeClr val="accent1"/>
                  </a:buClr>
                  <a:buSzPct val="100000"/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0949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91424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21898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152373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182848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13322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3797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272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altLang="zh-CN" sz="256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/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560"/>
                          <m:t>z</m:t>
                        </m:r>
                      </m:e>
                      <m:sup>
                        <m:r>
                          <a:rPr lang="en-US" altLang="zh-CN" sz="2560"/>
                          <m:t>𝑡</m:t>
                        </m:r>
                        <m:r>
                          <a:rPr lang="en-US" altLang="zh-CN" sz="2560"/>
                          <m:t>+1</m:t>
                        </m:r>
                      </m:sup>
                    </m:sSup>
                  </m:oMath>
                </a14:m>
                <a:r>
                  <a:rPr lang="en-US" altLang="zh-CN" sz="256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 dirty="0"/>
                        </m:ctrlPr>
                      </m:sSupPr>
                      <m:e>
                        <m:r>
                          <a:rPr lang="en-US" altLang="zh-CN" sz="2560" dirty="0"/>
                          <m:t>𝑅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560" dirty="0"/>
                          <m:t>M</m:t>
                        </m:r>
                        <m:r>
                          <a:rPr lang="en-US" altLang="zh-CN" sz="2560" dirty="0"/>
                          <m:t>∗</m:t>
                        </m:r>
                        <m:r>
                          <m:rPr>
                            <m:sty m:val="p"/>
                          </m:rPr>
                          <a:rPr lang="en-US" altLang="zh-CN" sz="2560" dirty="0"/>
                          <m:t>D</m:t>
                        </m:r>
                      </m:sup>
                    </m:sSup>
                    <m:r>
                      <a:rPr lang="en-US" altLang="zh-CN" sz="2560" dirty="0"/>
                      <m:t> </m:t>
                    </m:r>
                    <m:r>
                      <a:rPr lang="en-US" altLang="zh-CN" sz="2560" dirty="0"/>
                      <m:t>𝑟𝑒𝑝𝑟𝑒𝑠𝑒𝑛𝑡</m:t>
                    </m:r>
                    <m:r>
                      <m:rPr>
                        <m:sty m:val="p"/>
                      </m:rPr>
                      <a:rPr lang="en-US" altLang="zh-CN" sz="2560" dirty="0"/>
                      <m:t>s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the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vector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of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all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measurements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in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one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frame</m:t>
                    </m:r>
                    <m:r>
                      <m:rPr>
                        <m:nor/>
                      </m:rPr>
                      <a:rPr lang="en-US" altLang="zh-CN" sz="2560"/>
                      <m:t>, </m:t>
                    </m:r>
                    <m:r>
                      <m:rPr>
                        <m:nor/>
                      </m:rPr>
                      <a:rPr lang="en-US" altLang="zh-CN" sz="2560"/>
                      <m:t>where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M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is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maximum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number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of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detections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per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frame</m:t>
                    </m:r>
                  </m:oMath>
                </a14:m>
                <a:endParaRPr lang="en-US" altLang="zh-CN" sz="2560" dirty="0"/>
              </a:p>
              <a:p>
                <a14:m>
                  <m:oMath xmlns:m="http://schemas.openxmlformats.org/officeDocument/2006/math">
                    <m:r>
                      <a:rPr lang="zh-CN" altLang="pt-BR" sz="2560" dirty="0"/>
                      <m:t>𝜀</m:t>
                    </m:r>
                  </m:oMath>
                </a14:m>
                <a:r>
                  <a:rPr lang="pt-BR" altLang="zh-CN" sz="256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altLang="zh-CN" sz="2560" dirty="0"/>
                        </m:ctrlPr>
                      </m:sSupPr>
                      <m:e>
                        <m:r>
                          <m:rPr>
                            <m:nor/>
                          </m:rPr>
                          <a:rPr lang="pt-BR" altLang="zh-CN" sz="2560" dirty="0"/>
                          <m:t>[0, 1]</m:t>
                        </m:r>
                      </m:e>
                      <m:sup>
                        <m:r>
                          <a:rPr lang="en-US" altLang="zh-CN" sz="2560" dirty="0"/>
                          <m:t>𝑁</m:t>
                        </m:r>
                      </m:sup>
                    </m:sSup>
                  </m:oMath>
                </a14:m>
                <a:r>
                  <a:rPr lang="pt-BR" altLang="zh-CN" sz="2560" dirty="0"/>
                  <a:t> is an indicator </a:t>
                </a:r>
                <a:r>
                  <a:rPr lang="en-US" altLang="zh-CN" sz="2560" dirty="0"/>
                  <a:t>vector that represents the existence probability of a target</a:t>
                </a:r>
              </a:p>
              <a:p>
                <a14:m>
                  <m:oMath xmlns:m="http://schemas.openxmlformats.org/officeDocument/2006/math">
                    <m:r>
                      <a:rPr lang="en-US" altLang="zh-CN" sz="2560" dirty="0"/>
                      <m:t>𝑆𝑒𝑡</m:t>
                    </m:r>
                    <m:r>
                      <m:rPr>
                        <m:nor/>
                      </m:rPr>
                      <a:rPr lang="en-US" altLang="zh-CN" sz="2560"/>
                      <m:t> </m:t>
                    </m:r>
                    <m:r>
                      <m:rPr>
                        <m:nor/>
                      </m:rPr>
                      <a:rPr lang="en-US" altLang="zh-CN" sz="2560"/>
                      <m:t>threshold</m:t>
                    </m:r>
                    <m:r>
                      <a:rPr lang="en-US" altLang="zh-CN" sz="2560"/>
                      <m:t> </m:t>
                    </m:r>
                    <m:r>
                      <a:rPr lang="en-US" altLang="zh-CN" sz="2560"/>
                      <m:t>𝑣𝑎𝑙𝑢𝑒</m:t>
                    </m:r>
                    <m:r>
                      <a:rPr lang="en-US" altLang="zh-CN" sz="2560"/>
                      <m:t> </m:t>
                    </m:r>
                    <m:r>
                      <a:rPr lang="en-US" altLang="zh-CN" sz="2560"/>
                      <m:t>𝑡𝑜</m:t>
                    </m:r>
                    <m:r>
                      <a:rPr lang="en-US" altLang="zh-CN" sz="2560"/>
                      <m:t> </m:t>
                    </m:r>
                    <m:r>
                      <a:rPr lang="zh-CN" altLang="pt-BR" sz="2560" dirty="0"/>
                      <m:t>𝜀</m:t>
                    </m:r>
                    <m:r>
                      <a:rPr lang="en-US" altLang="zh-CN" sz="2560" dirty="0"/>
                      <m:t> </m:t>
                    </m:r>
                    <m:d>
                      <m:dPr>
                        <m:ctrlPr>
                          <a:rPr lang="en-US" altLang="zh-CN" sz="2560" dirty="0"/>
                        </m:ctrlPr>
                      </m:dPr>
                      <m:e>
                        <m:r>
                          <a:rPr lang="en-US" altLang="zh-CN" sz="2560" dirty="0"/>
                          <m:t>0.6</m:t>
                        </m:r>
                      </m:e>
                    </m:d>
                    <m:r>
                      <a:rPr lang="en-US" altLang="zh-CN" sz="2560" dirty="0"/>
                      <m:t>.</m:t>
                    </m:r>
                    <m:r>
                      <m:rPr>
                        <m:sty m:val="p"/>
                      </m:rPr>
                      <a:rPr lang="en-US" altLang="zh-CN" sz="2560" dirty="0"/>
                      <m:t>when</m:t>
                    </m:r>
                    <m:r>
                      <a:rPr lang="en-US" altLang="zh-CN" sz="2560" dirty="0"/>
                      <m:t> </m:t>
                    </m:r>
                    <m:r>
                      <a:rPr lang="zh-CN" altLang="pt-BR" sz="2560" dirty="0"/>
                      <m:t>𝜀</m:t>
                    </m:r>
                    <m:r>
                      <a:rPr lang="en-US" altLang="zh-CN" sz="2560" dirty="0"/>
                      <m:t>&lt;0.6, </m:t>
                    </m:r>
                    <m:r>
                      <m:rPr>
                        <m:sty m:val="p"/>
                      </m:rPr>
                      <a:rPr lang="en-US" altLang="zh-CN" sz="2560" dirty="0"/>
                      <m:t>we</m:t>
                    </m:r>
                    <m:r>
                      <a:rPr lang="en-US" altLang="zh-CN" sz="2560" dirty="0"/>
                      <m:t> </m:t>
                    </m:r>
                    <m:r>
                      <m:rPr>
                        <m:sty m:val="p"/>
                      </m:rPr>
                      <a:rPr lang="en-US" altLang="zh-CN" sz="2560" dirty="0"/>
                      <m:t>can</m:t>
                    </m:r>
                    <m:r>
                      <a:rPr lang="en-US" altLang="zh-CN" sz="2560" dirty="0"/>
                      <m:t> </m:t>
                    </m:r>
                    <m:r>
                      <m:rPr>
                        <m:sty m:val="p"/>
                      </m:rPr>
                      <a:rPr lang="en-US" altLang="zh-CN" sz="2560" dirty="0"/>
                      <m:t>terminate</m:t>
                    </m:r>
                    <m:r>
                      <a:rPr lang="en-US" altLang="zh-CN" sz="2560" dirty="0"/>
                      <m:t> </m:t>
                    </m:r>
                    <m:r>
                      <m:rPr>
                        <m:sty m:val="p"/>
                      </m:rPr>
                      <a:rPr lang="en-US" altLang="zh-CN" sz="2560" dirty="0"/>
                      <m:t>tracking</m:t>
                    </m:r>
                    <m:r>
                      <a:rPr lang="en-US" altLang="zh-CN" sz="2560" dirty="0"/>
                      <m:t> </m:t>
                    </m:r>
                    <m:r>
                      <m:rPr>
                        <m:sty m:val="p"/>
                      </m:rPr>
                      <a:rPr lang="en-US" altLang="zh-CN" sz="2560" dirty="0"/>
                      <m:t>this</m:t>
                    </m:r>
                    <m:r>
                      <a:rPr lang="en-US" altLang="zh-CN" sz="2560" dirty="0"/>
                      <m:t> </m:t>
                    </m:r>
                    <m:r>
                      <m:rPr>
                        <m:sty m:val="p"/>
                      </m:rPr>
                      <a:rPr lang="en-US" altLang="zh-CN" sz="2560" dirty="0"/>
                      <m:t>object</m:t>
                    </m:r>
                  </m:oMath>
                </a14:m>
                <a:endParaRPr lang="en-US" altLang="zh-CN" sz="2560" dirty="0"/>
              </a:p>
              <a:p>
                <a:r>
                  <a:rPr lang="en-US" altLang="zh-CN" sz="256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/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560"/>
                          <m:t>x</m:t>
                        </m:r>
                      </m:e>
                      <m:sup>
                        <m:r>
                          <a:rPr lang="en-US" altLang="zh-CN" sz="2560"/>
                          <m:t>𝑡</m:t>
                        </m:r>
                        <m:r>
                          <a:rPr lang="en-US" altLang="zh-CN" sz="2560"/>
                          <m:t>+1</m:t>
                        </m:r>
                      </m:sup>
                    </m:sSup>
                  </m:oMath>
                </a14:m>
                <a:r>
                  <a:rPr lang="en-US" altLang="zh-CN" sz="256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560" dirty="0"/>
                        </m:ctrlPr>
                      </m:sSupPr>
                      <m:e>
                        <m:r>
                          <a:rPr lang="en-US" altLang="zh-CN" sz="2560" dirty="0"/>
                          <m:t>𝑅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560" dirty="0"/>
                          <m:t>N</m:t>
                        </m:r>
                        <m:r>
                          <a:rPr lang="en-US" altLang="zh-CN" sz="2560" dirty="0"/>
                          <m:t>∗</m:t>
                        </m:r>
                        <m:r>
                          <m:rPr>
                            <m:sty m:val="p"/>
                          </m:rPr>
                          <a:rPr lang="en-US" altLang="zh-CN" sz="2560" dirty="0"/>
                          <m:t>D</m:t>
                        </m:r>
                      </m:sup>
                    </m:sSup>
                    <m:r>
                      <a:rPr lang="en-US" altLang="zh-CN" sz="2560" dirty="0"/>
                      <m:t> </m:t>
                    </m:r>
                    <m:r>
                      <m:rPr>
                        <m:sty m:val="p"/>
                      </m:rPr>
                      <a:rPr lang="en-US" altLang="zh-CN" sz="2560" dirty="0"/>
                      <m:t>represents</m:t>
                    </m:r>
                  </m:oMath>
                </a14:m>
                <a:r>
                  <a:rPr lang="en-US" altLang="zh-CN" sz="2560" dirty="0"/>
                  <a:t> all updated states</a:t>
                </a:r>
              </a:p>
            </p:txBody>
          </p:sp>
        </mc:Choice>
        <mc:Fallback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712" y="2184365"/>
                <a:ext cx="8640960" cy="6513795"/>
              </a:xfrm>
              <a:prstGeom prst="rect">
                <a:avLst/>
              </a:prstGeom>
              <a:blipFill>
                <a:blip r:embed="rId4"/>
                <a:stretch>
                  <a:fillRect l="-14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矩形 14"/>
          <p:cNvSpPr/>
          <p:nvPr/>
        </p:nvSpPr>
        <p:spPr>
          <a:xfrm>
            <a:off x="2521465" y="8503527"/>
            <a:ext cx="6718424" cy="486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Milan, Anton, et al. "Online multi-target tracking using recurrent neural networks." Thirty-First AAAI Conference on Artificial Intelligence. 2017.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696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5554" y="4344011"/>
            <a:ext cx="3599246" cy="4608860"/>
          </a:xfrm>
          <a:prstGeom prst="rect">
            <a:avLst/>
          </a:prstGeom>
        </p:spPr>
      </p:pic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Update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Rectangle 9"/>
          <p:cNvSpPr/>
          <p:nvPr/>
        </p:nvSpPr>
        <p:spPr>
          <a:xfrm>
            <a:off x="9242351" y="4307069"/>
            <a:ext cx="3667607" cy="4682745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5735" y="3567452"/>
            <a:ext cx="4603779" cy="18002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735" y="5421257"/>
            <a:ext cx="3714750" cy="485775"/>
          </a:xfrm>
          <a:prstGeom prst="rect">
            <a:avLst/>
          </a:prstGeom>
        </p:spPr>
      </p:pic>
      <p:sp>
        <p:nvSpPr>
          <p:cNvPr id="13" name="Rectangle 9"/>
          <p:cNvSpPr/>
          <p:nvPr/>
        </p:nvSpPr>
        <p:spPr>
          <a:xfrm>
            <a:off x="2058357" y="4467564"/>
            <a:ext cx="3071157" cy="824958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974008" y="8577412"/>
            <a:ext cx="6718424" cy="486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Milan, Anton, et al. "Online multi-target tracking using recurrent neural networks." Thirty-First AAAI Conference on Artificial Intelligence. 2017.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19987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>
          <a:xfrm>
            <a:off x="939800" y="2860576"/>
            <a:ext cx="11251231" cy="5745099"/>
          </a:xfrm>
        </p:spPr>
        <p:txBody>
          <a:bodyPr/>
          <a:lstStyle/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latin typeface="Salesforce Sans"/>
                <a:ea typeface="微软雅黑" panose="020B0503020204020204" pitchFamily="34" charset="-122"/>
                <a:sym typeface="Salesforce Sans"/>
              </a:rPr>
              <a:t>Introduction</a:t>
            </a: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Tracking System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RNN and LSTM</a:t>
            </a:r>
            <a:endParaRPr lang="zh-CN" altLang="en-US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MOT System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en-GB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Object Detect</a:t>
            </a:r>
            <a:endParaRPr lang="en-GB" altLang="zh-CN" sz="3200" b="1" dirty="0">
              <a:solidFill>
                <a:schemeClr val="tx1"/>
              </a:solidFill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Association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Update</a:t>
            </a:r>
            <a:endParaRPr lang="en-US" altLang="zh-CN" sz="3200" b="1" dirty="0">
              <a:latin typeface="Salesforce Sans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solidFill>
                  <a:srgbClr val="FF0000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Conclusion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Performance 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Promotion</a:t>
            </a:r>
            <a:endParaRPr lang="de-DE" altLang="zh-CN" sz="3200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endParaRPr lang="de-DE" dirty="0"/>
          </a:p>
        </p:txBody>
      </p:sp>
      <p:sp>
        <p:nvSpPr>
          <p:cNvPr id="84" name="Fußzeilenplatzhalter 8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82" name="Datumsplatzhalter 8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3" name="Foliennummernplatzhalter 8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7045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Performance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92" y="3019022"/>
            <a:ext cx="10039350" cy="1581150"/>
          </a:xfrm>
          <a:prstGeom prst="rect">
            <a:avLst/>
          </a:prstGeom>
        </p:spPr>
      </p:pic>
      <p:sp>
        <p:nvSpPr>
          <p:cNvPr id="9" name="Rectangle 9"/>
          <p:cNvSpPr/>
          <p:nvPr/>
        </p:nvSpPr>
        <p:spPr>
          <a:xfrm>
            <a:off x="3951123" y="3004593"/>
            <a:ext cx="1039109" cy="1581150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329583" y="3019022"/>
            <a:ext cx="739559" cy="1581150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381720" y="4804792"/>
            <a:ext cx="13058374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 smtClean="0"/>
          </a:p>
          <a:p>
            <a:r>
              <a:rPr lang="en-US" altLang="zh-CN" sz="2560" dirty="0"/>
              <a:t>N</a:t>
            </a:r>
            <a:r>
              <a:rPr lang="en-US" altLang="zh-CN" sz="2560" dirty="0"/>
              <a:t>ot </a:t>
            </a:r>
            <a:r>
              <a:rPr lang="en-US" altLang="zh-CN" sz="2560" dirty="0"/>
              <a:t>quite reach the top accuracy</a:t>
            </a:r>
          </a:p>
          <a:p>
            <a:endParaRPr lang="en-US" altLang="zh-CN" sz="2560" dirty="0"/>
          </a:p>
          <a:p>
            <a:r>
              <a:rPr lang="en-US" altLang="zh-CN" sz="2560" dirty="0"/>
              <a:t>T</a:t>
            </a:r>
            <a:r>
              <a:rPr lang="en-US" altLang="zh-CN" sz="2560" dirty="0"/>
              <a:t>wo </a:t>
            </a:r>
            <a:r>
              <a:rPr lang="en-US" altLang="zh-CN" sz="2560" dirty="0"/>
              <a:t>orders of magnitude faster</a:t>
            </a:r>
          </a:p>
        </p:txBody>
      </p:sp>
      <p:sp>
        <p:nvSpPr>
          <p:cNvPr id="13" name="矩形 12"/>
          <p:cNvSpPr/>
          <p:nvPr/>
        </p:nvSpPr>
        <p:spPr>
          <a:xfrm>
            <a:off x="6574408" y="8414417"/>
            <a:ext cx="6718424" cy="486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Milan, Anton, et al. "Online multi-target tracking using recurrent neural networks." Thirty-First AAAI Conference on Artificial Intelligence. 2017.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08318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24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Advantage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37704" y="2636491"/>
            <a:ext cx="13058374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 smtClean="0"/>
          </a:p>
          <a:p>
            <a:r>
              <a:rPr lang="en-US" altLang="zh-CN" sz="2560" dirty="0"/>
              <a:t>Use temporal data </a:t>
            </a:r>
            <a:endParaRPr lang="en-US" altLang="zh-CN" sz="2560" dirty="0"/>
          </a:p>
          <a:p>
            <a:endParaRPr lang="en-US" altLang="zh-CN" sz="2560" dirty="0"/>
          </a:p>
          <a:p>
            <a:r>
              <a:rPr lang="en-US" altLang="zh-CN" sz="2560" dirty="0"/>
              <a:t>Do not need prior </a:t>
            </a:r>
            <a:r>
              <a:rPr lang="en-US" altLang="zh-CN" sz="2560" dirty="0"/>
              <a:t>knowledge </a:t>
            </a:r>
            <a:endParaRPr lang="en-US" altLang="zh-CN" sz="2560" dirty="0"/>
          </a:p>
          <a:p>
            <a:endParaRPr lang="en-US" altLang="zh-CN" sz="2560" dirty="0"/>
          </a:p>
          <a:p>
            <a:r>
              <a:rPr lang="en-US" altLang="zh-CN" sz="2560" dirty="0"/>
              <a:t>Timely system </a:t>
            </a:r>
            <a:endParaRPr lang="en-US" altLang="zh-CN" sz="2560" dirty="0"/>
          </a:p>
        </p:txBody>
      </p:sp>
    </p:spTree>
    <p:extLst>
      <p:ext uri="{BB962C8B-B14F-4D97-AF65-F5344CB8AC3E}">
        <p14:creationId xmlns:p14="http://schemas.microsoft.com/office/powerpoint/2010/main" val="39243829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25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Promotion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37704" y="2636491"/>
            <a:ext cx="13058374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 smtClean="0"/>
          </a:p>
          <a:p>
            <a:r>
              <a:rPr lang="en-US" altLang="zh-CN" sz="2560" dirty="0"/>
              <a:t>Long training period</a:t>
            </a:r>
            <a:endParaRPr lang="en-US" altLang="zh-CN" sz="2560" dirty="0"/>
          </a:p>
          <a:p>
            <a:endParaRPr lang="en-US" altLang="zh-CN" sz="2560" dirty="0"/>
          </a:p>
          <a:p>
            <a:r>
              <a:rPr lang="en-US" altLang="zh-CN" sz="2560" dirty="0"/>
              <a:t>Really bad </a:t>
            </a:r>
            <a:r>
              <a:rPr lang="en-US" altLang="zh-CN" sz="2560" dirty="0" err="1"/>
              <a:t>explainability</a:t>
            </a:r>
            <a:endParaRPr lang="en-US" altLang="zh-CN" sz="2560" dirty="0"/>
          </a:p>
          <a:p>
            <a:endParaRPr lang="en-US" altLang="zh-CN" sz="2560" dirty="0"/>
          </a:p>
          <a:p>
            <a:r>
              <a:rPr lang="en-US" altLang="zh-CN" sz="2560" dirty="0"/>
              <a:t>Achieve the balance between online and offline method</a:t>
            </a:r>
            <a:endParaRPr lang="en-US" altLang="zh-CN" sz="2560" dirty="0"/>
          </a:p>
        </p:txBody>
      </p:sp>
    </p:spTree>
    <p:extLst>
      <p:ext uri="{BB962C8B-B14F-4D97-AF65-F5344CB8AC3E}">
        <p14:creationId xmlns:p14="http://schemas.microsoft.com/office/powerpoint/2010/main" val="33609862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2610768" y="2407943"/>
            <a:ext cx="11051201" cy="1320482"/>
          </a:xfrm>
        </p:spPr>
        <p:txBody>
          <a:bodyPr rtlCol="0">
            <a:normAutofit/>
          </a:bodyPr>
          <a:lstStyle/>
          <a:p>
            <a:pPr>
              <a:buClr>
                <a:schemeClr val="accent1"/>
              </a:buClr>
              <a:buSzPct val="100000"/>
            </a:pPr>
            <a:r>
              <a:rPr lang="de-DE" altLang="zh-CN" sz="6400" cap="all" spc="213" dirty="0">
                <a:solidFill>
                  <a:schemeClr val="accent1"/>
                </a:solidFill>
                <a:cs typeface="+mn-cs"/>
                <a:sym typeface="Salesforce Sans"/>
              </a:rPr>
              <a:t>Question time</a:t>
            </a:r>
            <a:endParaRPr lang="zh-CN" altLang="en-US" sz="6400" cap="all" spc="213" dirty="0">
              <a:solidFill>
                <a:schemeClr val="accent1"/>
              </a:solidFill>
              <a:cs typeface="+mn-cs"/>
              <a:sym typeface="Salesforce Sans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7367E35-4AC4-4E03-AD6F-2BB53A731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CN" smtClean="0"/>
              <a:t>26</a:t>
            </a:fld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828" y="3720110"/>
            <a:ext cx="3695342" cy="3684693"/>
          </a:xfrm>
        </p:spPr>
      </p:pic>
      <p:sp>
        <p:nvSpPr>
          <p:cNvPr id="8" name="矩形 7"/>
          <p:cNvSpPr/>
          <p:nvPr/>
        </p:nvSpPr>
        <p:spPr>
          <a:xfrm>
            <a:off x="3478064" y="8697415"/>
            <a:ext cx="5253361" cy="4862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300460"/>
            <a:r>
              <a:rPr lang="en-GB" altLang="zh-CN" sz="2560" dirty="0">
                <a:solidFill>
                  <a:srgbClr val="7F7F7F"/>
                </a:solidFill>
                <a:latin typeface="Salesforce Sans"/>
                <a:ea typeface="微软雅黑" panose="020B0503020204020204" pitchFamily="34" charset="-122"/>
              </a:rPr>
              <a:t>Source</a:t>
            </a:r>
            <a:r>
              <a:rPr lang="de-DE" altLang="zh-CN" sz="2560" dirty="0">
                <a:solidFill>
                  <a:srgbClr val="7F7F7F"/>
                </a:solidFill>
                <a:latin typeface="Salesforce Sans"/>
                <a:ea typeface="微软雅黑" panose="020B0503020204020204" pitchFamily="34" charset="-122"/>
              </a:rPr>
              <a:t>:familybusinessunited.com</a:t>
            </a:r>
          </a:p>
        </p:txBody>
      </p:sp>
    </p:spTree>
    <p:extLst>
      <p:ext uri="{BB962C8B-B14F-4D97-AF65-F5344CB8AC3E}">
        <p14:creationId xmlns:p14="http://schemas.microsoft.com/office/powerpoint/2010/main" val="311258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828352" y="2335482"/>
            <a:ext cx="11051201" cy="459678"/>
          </a:xfrm>
        </p:spPr>
        <p:txBody>
          <a:bodyPr rtlCol="0"/>
          <a:lstStyle/>
          <a:p>
            <a:pPr>
              <a:buClr>
                <a:schemeClr val="accent1"/>
              </a:buClr>
              <a:buSzPct val="100000"/>
            </a:pPr>
            <a:r>
              <a:rPr lang="de-DE" altLang="zh-CN" sz="2987" cap="all" spc="213" dirty="0">
                <a:solidFill>
                  <a:schemeClr val="accent1"/>
                </a:solidFill>
                <a:cs typeface="+mn-cs"/>
                <a:sym typeface="Salesforce Sans"/>
              </a:rPr>
              <a:t>Reference</a:t>
            </a:r>
            <a:endParaRPr lang="zh-CN" altLang="en-US" sz="2987" cap="all" spc="213" dirty="0">
              <a:solidFill>
                <a:schemeClr val="accent1"/>
              </a:solidFill>
              <a:cs typeface="+mn-cs"/>
              <a:sym typeface="Salesforce San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half" idx="2"/>
          </p:nvPr>
        </p:nvSpPr>
        <p:spPr>
          <a:xfrm>
            <a:off x="828352" y="3076162"/>
            <a:ext cx="11557065" cy="5077238"/>
          </a:xfrm>
        </p:spPr>
        <p:txBody>
          <a:bodyPr rtlCol="0"/>
          <a:lstStyle/>
          <a:p>
            <a:r>
              <a:rPr lang="en-US" altLang="zh-CN" sz="1564" dirty="0">
                <a:latin typeface="+mn-lt"/>
              </a:rPr>
              <a:t>[1] </a:t>
            </a:r>
            <a:r>
              <a:rPr lang="en-GB" altLang="zh-CN" sz="1564" dirty="0">
                <a:latin typeface="+mn-lt"/>
              </a:rPr>
              <a:t>P. K. </a:t>
            </a:r>
            <a:r>
              <a:rPr lang="en-GB" altLang="zh-CN" sz="1564" dirty="0" err="1">
                <a:latin typeface="+mn-lt"/>
              </a:rPr>
              <a:t>Varshney</a:t>
            </a:r>
            <a:r>
              <a:rPr lang="en-GB" altLang="zh-CN" sz="1564" dirty="0">
                <a:latin typeface="+mn-lt"/>
              </a:rPr>
              <a:t> . </a:t>
            </a:r>
            <a:r>
              <a:rPr lang="en-GB" altLang="zh-CN" sz="1564" dirty="0" err="1">
                <a:latin typeface="+mn-lt"/>
              </a:rPr>
              <a:t>Multisensor</a:t>
            </a:r>
            <a:r>
              <a:rPr lang="en-GB" altLang="zh-CN" sz="1564" dirty="0">
                <a:latin typeface="+mn-lt"/>
              </a:rPr>
              <a:t> data fusion. </a:t>
            </a:r>
            <a:r>
              <a:rPr lang="en-US" altLang="zh-CN" sz="1564" dirty="0">
                <a:latin typeface="+mn-lt"/>
              </a:rPr>
              <a:t>https://arxiv.org/pdf/1604.03635.pdf</a:t>
            </a:r>
          </a:p>
          <a:p>
            <a:r>
              <a:rPr lang="en-US" altLang="zh-CN" sz="1564" dirty="0">
                <a:latin typeface="+mn-lt"/>
              </a:rPr>
              <a:t>[2] </a:t>
            </a:r>
            <a:r>
              <a:rPr lang="en-US" altLang="zh-CN" sz="1564" dirty="0" err="1" smtClean="0">
                <a:latin typeface="+mn-lt"/>
              </a:rPr>
              <a:t>Vibhor</a:t>
            </a:r>
            <a:r>
              <a:rPr lang="en-US" altLang="zh-CN" sz="1564" dirty="0" smtClean="0">
                <a:latin typeface="+mn-lt"/>
              </a:rPr>
              <a:t> </a:t>
            </a:r>
            <a:r>
              <a:rPr lang="en-US" altLang="zh-CN" sz="1564" dirty="0" err="1" smtClean="0">
                <a:latin typeface="+mn-lt"/>
              </a:rPr>
              <a:t>nigam</a:t>
            </a:r>
            <a:r>
              <a:rPr lang="en-US" altLang="zh-CN" sz="1564" dirty="0" smtClean="0">
                <a:latin typeface="+mn-lt"/>
              </a:rPr>
              <a:t> .</a:t>
            </a:r>
            <a:r>
              <a:rPr lang="en-US" altLang="zh-CN" sz="1564" dirty="0">
                <a:latin typeface="+mn-lt"/>
              </a:rPr>
              <a:t>Understanding Neural Networks. From neuron to RNN, CNN, and Deep Learning </a:t>
            </a:r>
            <a:endParaRPr lang="en-US" altLang="zh-CN" sz="1564" dirty="0" smtClean="0">
              <a:latin typeface="+mn-lt"/>
            </a:endParaRPr>
          </a:p>
          <a:p>
            <a:r>
              <a:rPr lang="en-US" altLang="zh-CN" sz="1564" dirty="0" smtClean="0">
                <a:latin typeface="+mn-lt"/>
              </a:rPr>
              <a:t>[</a:t>
            </a:r>
            <a:r>
              <a:rPr lang="en-US" altLang="zh-CN" sz="1564" dirty="0">
                <a:latin typeface="+mn-lt"/>
              </a:rPr>
              <a:t>3] </a:t>
            </a:r>
            <a:r>
              <a:rPr lang="en-GB" altLang="zh-CN" sz="1564" dirty="0" err="1">
                <a:latin typeface="+mn-lt"/>
              </a:rPr>
              <a:t>Josua</a:t>
            </a:r>
            <a:r>
              <a:rPr lang="en-GB" altLang="zh-CN" sz="1564" dirty="0">
                <a:latin typeface="+mn-lt"/>
              </a:rPr>
              <a:t> Krause. Using Visual Analytics to Interpret Predictive Machine Learning Models</a:t>
            </a:r>
          </a:p>
          <a:p>
            <a:r>
              <a:rPr lang="en-US" altLang="zh-CN" sz="1564" dirty="0">
                <a:latin typeface="+mn-lt"/>
              </a:rPr>
              <a:t>[4] A </a:t>
            </a:r>
            <a:r>
              <a:rPr lang="en-US" altLang="zh-CN" sz="1564" dirty="0" err="1" smtClean="0">
                <a:latin typeface="+mn-lt"/>
              </a:rPr>
              <a:t>Milan.Online</a:t>
            </a:r>
            <a:r>
              <a:rPr lang="en-US" altLang="zh-CN" sz="1564" dirty="0" smtClean="0">
                <a:latin typeface="+mn-lt"/>
              </a:rPr>
              <a:t> </a:t>
            </a:r>
            <a:r>
              <a:rPr lang="en-US" altLang="zh-CN" sz="1564" dirty="0">
                <a:latin typeface="+mn-lt"/>
              </a:rPr>
              <a:t>Multi-Target Tracking Using Recurrent Neural </a:t>
            </a:r>
            <a:r>
              <a:rPr lang="en-US" altLang="zh-CN" sz="1564" dirty="0" smtClean="0">
                <a:latin typeface="+mn-lt"/>
              </a:rPr>
              <a:t>Networks</a:t>
            </a:r>
            <a:endParaRPr lang="en-US" altLang="zh-CN" sz="1564" dirty="0">
              <a:latin typeface="+mn-lt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F4C2CFD-CB49-4E62-9F51-C0102504D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CN" smtClean="0"/>
              <a:t>27</a:t>
            </a:fld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6689A69-B04A-483E-BA11-5051FCE24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5B56C-F4AD-4341-ABD8-CBF53A98046A}" type="datetime1">
              <a:rPr lang="de-DE" altLang="zh-CN" smtClean="0"/>
              <a:t>24.06.2019</a:t>
            </a:fld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EE8DC4A-C559-473C-BB2B-A0CC3A462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zh-CN" dirty="0">
                <a:solidFill>
                  <a:srgbClr val="7F7F7F"/>
                </a:solidFill>
                <a:latin typeface="Salesforce Sans"/>
                <a:ea typeface="微软雅黑" panose="020B0503020204020204" pitchFamily="34" charset="-122"/>
              </a:rPr>
              <a:t>Journal Club Computational Neuroscience I </a:t>
            </a:r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76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>
          <a:xfrm>
            <a:off x="939800" y="2860576"/>
            <a:ext cx="11251231" cy="5745099"/>
          </a:xfrm>
        </p:spPr>
        <p:txBody>
          <a:bodyPr/>
          <a:lstStyle/>
          <a:p>
            <a:pPr marL="406394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solidFill>
                  <a:srgbClr val="FF0000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Introduction</a:t>
            </a: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Tracking System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RNN and LSTM</a:t>
            </a:r>
            <a:endParaRPr lang="zh-CN" altLang="en-US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MOT System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en-GB" altLang="zh-CN" sz="3200" b="1" dirty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Object </a:t>
            </a:r>
            <a:r>
              <a:rPr lang="en-GB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Detect</a:t>
            </a:r>
            <a:endParaRPr lang="en-GB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Association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Update</a:t>
            </a:r>
            <a:endParaRPr lang="en-US" altLang="zh-CN" sz="3200" b="1" dirty="0">
              <a:latin typeface="Salesforce Sans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latin typeface="Salesforce Sans"/>
                <a:ea typeface="微软雅黑" panose="020B0503020204020204" pitchFamily="34" charset="-122"/>
                <a:sym typeface="Salesforce Sans"/>
              </a:rPr>
              <a:t>Conclusion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Performance 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Promotion</a:t>
            </a:r>
            <a:endParaRPr lang="de-DE" altLang="zh-CN" sz="3200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endParaRPr lang="de-DE" dirty="0"/>
          </a:p>
        </p:txBody>
      </p:sp>
      <p:sp>
        <p:nvSpPr>
          <p:cNvPr id="84" name="Fußzeilenplatzhalter 8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82" name="Datumsplatzhalter 8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3" name="Foliennummernplatzhalter 8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520712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7" name="Fußzeilenplatzhalter 76"/>
          <p:cNvSpPr>
            <a:spLocks noGrp="1"/>
          </p:cNvSpPr>
          <p:nvPr>
            <p:ph type="ftr" sz="quarter" idx="3"/>
          </p:nvPr>
        </p:nvSpPr>
        <p:spPr>
          <a:xfrm>
            <a:off x="5782320" y="7401273"/>
            <a:ext cx="8610600" cy="276353"/>
          </a:xfrm>
        </p:spPr>
        <p:txBody>
          <a:bodyPr/>
          <a:lstStyle/>
          <a:p>
            <a:r>
              <a:rPr lang="en-US" altLang="zh-CN" dirty="0">
                <a:hlinkClick r:id="rId3"/>
              </a:rPr>
              <a:t>Satya </a:t>
            </a:r>
            <a:r>
              <a:rPr lang="en-US" altLang="zh-CN" dirty="0" err="1">
                <a:hlinkClick r:id="rId3"/>
              </a:rPr>
              <a:t>Mallick</a:t>
            </a:r>
            <a:r>
              <a:rPr lang="en-US" altLang="zh-CN" dirty="0">
                <a:hlinkClick r:id="rId3"/>
              </a:rPr>
              <a:t> 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MultiTracker</a:t>
            </a:r>
            <a:r>
              <a:rPr lang="en-US" altLang="zh-CN" dirty="0" smtClean="0"/>
              <a:t> </a:t>
            </a:r>
            <a:r>
              <a:rPr lang="en-US" altLang="zh-CN" dirty="0"/>
              <a:t>: Multiple Object Tracking using </a:t>
            </a:r>
            <a:r>
              <a:rPr lang="en-US" altLang="zh-CN" dirty="0" err="1"/>
              <a:t>OpenCV</a:t>
            </a:r>
            <a:r>
              <a:rPr lang="en-US" altLang="zh-CN" dirty="0"/>
              <a:t>  </a:t>
            </a:r>
            <a:r>
              <a:rPr lang="en-US" altLang="zh-CN" dirty="0" smtClean="0"/>
              <a:t>/</a:t>
            </a:r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14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37704" y="3601209"/>
            <a:ext cx="6480720" cy="4710923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 smtClean="0"/>
              <a:t>Develop from single object tracking system</a:t>
            </a:r>
            <a:endParaRPr lang="de-DE" altLang="zh-CN" sz="2560" dirty="0">
              <a:sym typeface="Salesforce Sans"/>
            </a:endParaRPr>
          </a:p>
          <a:p>
            <a:r>
              <a:rPr lang="en-US" altLang="zh-CN" dirty="0" smtClean="0"/>
              <a:t>Locate </a:t>
            </a:r>
            <a:r>
              <a:rPr lang="en-US" altLang="zh-CN" dirty="0"/>
              <a:t>a moving </a:t>
            </a:r>
            <a:r>
              <a:rPr lang="en-US" altLang="zh-CN" dirty="0" smtClean="0"/>
              <a:t>multiple </a:t>
            </a:r>
            <a:r>
              <a:rPr lang="en-US" altLang="zh-CN" dirty="0"/>
              <a:t>objects </a:t>
            </a:r>
            <a:endParaRPr lang="en-US" altLang="zh-CN" dirty="0" smtClean="0"/>
          </a:p>
          <a:p>
            <a:r>
              <a:rPr lang="en-US" altLang="zh-CN" dirty="0"/>
              <a:t>A</a:t>
            </a:r>
            <a:r>
              <a:rPr lang="en-US" altLang="zh-CN" dirty="0" smtClean="0"/>
              <a:t>gainst various challenges </a:t>
            </a:r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648" y="3216797"/>
            <a:ext cx="6275863" cy="386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9711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14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309712" y="2856961"/>
            <a:ext cx="7272808" cy="4396103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 smtClean="0"/>
              <a:t>Identify objects</a:t>
            </a:r>
            <a:endParaRPr lang="de-DE" altLang="zh-CN" sz="2160" dirty="0">
              <a:sym typeface="Salesforce Sans"/>
            </a:endParaRPr>
          </a:p>
          <a:p>
            <a:r>
              <a:rPr lang="de-DE" altLang="zh-CN" sz="2560" dirty="0" smtClean="0">
                <a:sym typeface="Salesforce Sans"/>
              </a:rPr>
              <a:t>Show </a:t>
            </a:r>
            <a:r>
              <a:rPr lang="de-DE" altLang="zh-CN" sz="2560" dirty="0">
                <a:sym typeface="Salesforce Sans"/>
              </a:rPr>
              <a:t>in </a:t>
            </a:r>
            <a:r>
              <a:rPr lang="de-DE" altLang="zh-CN" sz="2560" dirty="0" smtClean="0">
                <a:sym typeface="Salesforce Sans"/>
              </a:rPr>
              <a:t>bounding </a:t>
            </a:r>
            <a:r>
              <a:rPr lang="de-DE" altLang="zh-CN" sz="2560" dirty="0">
                <a:sym typeface="Salesforce Sans"/>
              </a:rPr>
              <a:t>box </a:t>
            </a:r>
            <a:endParaRPr lang="de-DE" altLang="zh-CN" sz="2560" dirty="0" smtClean="0">
              <a:sym typeface="Salesforce Sans"/>
            </a:endParaRPr>
          </a:p>
          <a:p>
            <a:r>
              <a:rPr lang="de-DE" altLang="zh-CN" sz="2560" dirty="0" smtClean="0">
                <a:sym typeface="Salesforce Sans"/>
              </a:rPr>
              <a:t>Represent by bounding box coordinate</a:t>
            </a:r>
          </a:p>
          <a:p>
            <a:pPr marL="0" indent="0" defTabSz="457200">
              <a:buNone/>
            </a:pPr>
            <a:r>
              <a:rPr lang="de-DE" altLang="zh-CN" sz="2560" dirty="0">
                <a:sym typeface="Salesforce Sans"/>
              </a:rPr>
              <a:t> </a:t>
            </a:r>
            <a:r>
              <a:rPr lang="de-DE" altLang="zh-CN" sz="2560" dirty="0" smtClean="0">
                <a:sym typeface="Salesforce Sans"/>
              </a:rPr>
              <a:t>  (x,y,w,h) </a:t>
            </a:r>
          </a:p>
          <a:p>
            <a:pPr defTabSz="457200"/>
            <a:r>
              <a:rPr lang="de-DE" altLang="zh-CN" sz="2560" dirty="0" smtClean="0">
                <a:sym typeface="Salesforce Sans"/>
              </a:rPr>
              <a:t>Challenges:</a:t>
            </a:r>
          </a:p>
          <a:p>
            <a:pPr lvl="1" defTabSz="457200"/>
            <a:r>
              <a:rPr lang="de-DE" altLang="zh-CN" sz="2160" dirty="0" smtClean="0">
                <a:sym typeface="Salesforce Sans"/>
              </a:rPr>
              <a:t>Scale variation </a:t>
            </a:r>
          </a:p>
          <a:p>
            <a:pPr lvl="1" defTabSz="457200"/>
            <a:r>
              <a:rPr lang="de-DE" altLang="zh-CN" sz="2160" dirty="0" smtClean="0">
                <a:sym typeface="Salesforce Sans"/>
              </a:rPr>
              <a:t>Defomation</a:t>
            </a:r>
          </a:p>
          <a:p>
            <a:pPr lvl="1" defTabSz="457200"/>
            <a:r>
              <a:rPr lang="de-DE" altLang="zh-CN" sz="2160" dirty="0" smtClean="0">
                <a:sym typeface="Salesforce Sans"/>
              </a:rPr>
              <a:t>Occlusion </a:t>
            </a:r>
          </a:p>
          <a:p>
            <a:pPr lvl="1" defTabSz="457200"/>
            <a:r>
              <a:rPr lang="de-DE" altLang="zh-CN" sz="2160" dirty="0" smtClean="0">
                <a:sym typeface="Salesforce Sans"/>
              </a:rPr>
              <a:t>......</a:t>
            </a:r>
          </a:p>
          <a:p>
            <a:pPr lvl="1" defTabSz="457200"/>
            <a:endParaRPr lang="de-DE" altLang="zh-CN" sz="2160" dirty="0" smtClean="0">
              <a:sym typeface="Salesforce Sans"/>
            </a:endParaRPr>
          </a:p>
          <a:p>
            <a:pPr marL="0" indent="0" defTabSz="457200">
              <a:buNone/>
            </a:pPr>
            <a:endParaRPr lang="de-DE" altLang="zh-CN" sz="2560" dirty="0" smtClean="0">
              <a:sym typeface="Salesforce Sans"/>
            </a:endParaRPr>
          </a:p>
          <a:p>
            <a:pPr marL="0" indent="0" defTabSz="457200">
              <a:buNone/>
            </a:pPr>
            <a:endParaRPr lang="en-US" altLang="zh-CN" sz="1280" dirty="0">
              <a:solidFill>
                <a:srgbClr val="0F96D4"/>
              </a:solidFill>
              <a:latin typeface="+mn-lt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010" y="5594718"/>
            <a:ext cx="5828935" cy="179351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566296" y="8113227"/>
            <a:ext cx="10297144" cy="56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r>
              <a:rPr lang="en-US" altLang="zh-CN" sz="1280" dirty="0" err="1">
                <a:solidFill>
                  <a:srgbClr val="0F96D4"/>
                </a:solidFill>
                <a:hlinkClick r:id="rId4"/>
              </a:rPr>
              <a:t>Manivannan</a:t>
            </a:r>
            <a:r>
              <a:rPr lang="en-US" altLang="zh-CN" sz="1280" dirty="0">
                <a:solidFill>
                  <a:srgbClr val="0F96D4"/>
                </a:solidFill>
                <a:hlinkClick r:id="rId4"/>
              </a:rPr>
              <a:t> </a:t>
            </a:r>
            <a:r>
              <a:rPr lang="en-US" altLang="zh-CN" sz="1280" dirty="0" err="1">
                <a:solidFill>
                  <a:srgbClr val="0F96D4"/>
                </a:solidFill>
                <a:hlinkClick r:id="rId4"/>
              </a:rPr>
              <a:t>Murugavel</a:t>
            </a:r>
            <a:r>
              <a:rPr lang="en-US" altLang="zh-CN" sz="1280" dirty="0">
                <a:solidFill>
                  <a:srgbClr val="0F96D4"/>
                </a:solidFill>
              </a:rPr>
              <a:t> Object Tracking — Referenced with the previous frame using Euclidean distance. 4.2019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2450" y="4757927"/>
            <a:ext cx="737235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9089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14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309712" y="2856961"/>
            <a:ext cx="7272808" cy="4396103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 smtClean="0">
                <a:sym typeface="Salesforce Sans"/>
              </a:rPr>
              <a:t>Distinguish between multiple objects</a:t>
            </a:r>
          </a:p>
          <a:p>
            <a:r>
              <a:rPr lang="en-US" altLang="zh-CN" sz="2560" dirty="0"/>
              <a:t>Track initiation and </a:t>
            </a:r>
            <a:r>
              <a:rPr lang="en-US" altLang="zh-CN" sz="2560" dirty="0" smtClean="0"/>
              <a:t>termination</a:t>
            </a:r>
            <a:endParaRPr lang="en-US" altLang="zh-CN" sz="2560" dirty="0" smtClean="0">
              <a:sym typeface="Salesforce Sans"/>
            </a:endParaRPr>
          </a:p>
          <a:p>
            <a:r>
              <a:rPr lang="de-DE" altLang="zh-CN" sz="2560" dirty="0" smtClean="0">
                <a:sym typeface="Salesforce Sans"/>
              </a:rPr>
              <a:t>Challenges</a:t>
            </a:r>
            <a:r>
              <a:rPr lang="de-DE" altLang="zh-CN" sz="2560" dirty="0">
                <a:sym typeface="Salesforce Sans"/>
              </a:rPr>
              <a:t>:</a:t>
            </a:r>
          </a:p>
          <a:p>
            <a:pPr lvl="1"/>
            <a:r>
              <a:rPr lang="de-DE" altLang="zh-CN" sz="2160" dirty="0" smtClean="0">
                <a:sym typeface="Salesforce Sans"/>
              </a:rPr>
              <a:t>S</a:t>
            </a:r>
            <a:r>
              <a:rPr lang="en-US" altLang="zh-CN" sz="2160" dirty="0" err="1" smtClean="0">
                <a:sym typeface="Salesforce Sans"/>
              </a:rPr>
              <a:t>imilarity</a:t>
            </a:r>
            <a:endParaRPr lang="en-US" altLang="zh-CN" sz="2160" dirty="0" smtClean="0">
              <a:sym typeface="Salesforce Sans"/>
            </a:endParaRPr>
          </a:p>
          <a:p>
            <a:pPr lvl="1"/>
            <a:r>
              <a:rPr lang="en-US" altLang="zh-CN" sz="2160" dirty="0" smtClean="0">
                <a:sym typeface="Salesforce Sans"/>
              </a:rPr>
              <a:t>Interaction between objects</a:t>
            </a:r>
          </a:p>
          <a:p>
            <a:pPr lvl="1"/>
            <a:r>
              <a:rPr lang="en-US" altLang="zh-CN" sz="2160" dirty="0" smtClean="0">
                <a:sym typeface="Salesforce Sans"/>
              </a:rPr>
              <a:t>….</a:t>
            </a:r>
            <a:endParaRPr lang="de-DE" altLang="zh-CN" sz="2160" dirty="0" smtClean="0">
              <a:sym typeface="Salesforce Sans"/>
            </a:endParaRPr>
          </a:p>
          <a:p>
            <a:pPr lvl="1"/>
            <a:endParaRPr lang="de-DE" altLang="zh-CN" sz="2160" dirty="0">
              <a:sym typeface="Salesforce San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pic>
        <p:nvPicPr>
          <p:cNvPr id="3" name="内容占位符 2"/>
          <p:cNvPicPr>
            <a:picLocks noGrp="1" noChangeAspect="1"/>
          </p:cNvPicPr>
          <p:nvPr>
            <p:ph sz="half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8465" y="4564282"/>
            <a:ext cx="5615442" cy="3838405"/>
          </a:xfrm>
        </p:spPr>
      </p:pic>
      <p:sp>
        <p:nvSpPr>
          <p:cNvPr id="4" name="矩形 3"/>
          <p:cNvSpPr/>
          <p:nvPr/>
        </p:nvSpPr>
        <p:spPr>
          <a:xfrm>
            <a:off x="8446616" y="8552768"/>
            <a:ext cx="3491853" cy="2893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80" dirty="0">
                <a:solidFill>
                  <a:srgbClr val="0F96D4"/>
                </a:solidFill>
              </a:rPr>
              <a:t>https://www.youtube.com/watch?v=SLyABs_nJeg</a:t>
            </a:r>
          </a:p>
        </p:txBody>
      </p:sp>
    </p:spTree>
    <p:extLst>
      <p:ext uri="{BB962C8B-B14F-4D97-AF65-F5344CB8AC3E}">
        <p14:creationId xmlns:p14="http://schemas.microsoft.com/office/powerpoint/2010/main" val="17784942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949522"/>
            <a:ext cx="7056784" cy="5095630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/>
              <a:t>Timely feedback </a:t>
            </a:r>
            <a:r>
              <a:rPr lang="en-US" altLang="zh-CN" sz="2560" dirty="0" smtClean="0"/>
              <a:t>system</a:t>
            </a:r>
          </a:p>
          <a:p>
            <a:r>
              <a:rPr lang="en-US" altLang="zh-CN" sz="2560" dirty="0" smtClean="0"/>
              <a:t>Low delay</a:t>
            </a:r>
          </a:p>
          <a:p>
            <a:r>
              <a:rPr lang="en-US" altLang="zh-CN" sz="2560" dirty="0" smtClean="0"/>
              <a:t>Online learning</a:t>
            </a:r>
          </a:p>
          <a:p>
            <a:r>
              <a:rPr lang="en-US" altLang="zh-CN" sz="2560" dirty="0" smtClean="0"/>
              <a:t>Challenges:</a:t>
            </a:r>
          </a:p>
          <a:p>
            <a:pPr lvl="1"/>
            <a:r>
              <a:rPr lang="en-US" altLang="zh-CN" sz="2160" dirty="0"/>
              <a:t> </a:t>
            </a:r>
            <a:r>
              <a:rPr lang="en-US" altLang="zh-CN" sz="2160" dirty="0" smtClean="0"/>
              <a:t>Achieve the balance between </a:t>
            </a:r>
          </a:p>
          <a:p>
            <a:pPr marL="377886" lvl="1" indent="0">
              <a:buNone/>
            </a:pPr>
            <a:r>
              <a:rPr lang="en-US" altLang="zh-CN" sz="2160" dirty="0"/>
              <a:t>a</a:t>
            </a:r>
            <a:r>
              <a:rPr lang="en-US" altLang="zh-CN" sz="2160" dirty="0" smtClean="0"/>
              <a:t>ccuracy and efficiency</a:t>
            </a:r>
          </a:p>
          <a:p>
            <a:pPr lvl="1"/>
            <a:r>
              <a:rPr lang="en-US" altLang="zh-CN" sz="2160" dirty="0" smtClean="0"/>
              <a:t>Lower robust against casual error </a:t>
            </a:r>
          </a:p>
          <a:p>
            <a:pPr lvl="1"/>
            <a:r>
              <a:rPr lang="en-US" altLang="zh-CN" sz="2160" dirty="0" smtClean="0"/>
              <a:t>….</a:t>
            </a:r>
          </a:p>
          <a:p>
            <a:endParaRPr lang="en-US" altLang="zh-CN" sz="2560" dirty="0"/>
          </a:p>
          <a:p>
            <a:endParaRPr lang="en-US" altLang="zh-CN" sz="256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5594" y="3301893"/>
            <a:ext cx="5393470" cy="472561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7440617" y="8136731"/>
            <a:ext cx="4824536" cy="486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Luo, </a:t>
            </a:r>
            <a:r>
              <a:rPr lang="en-US" altLang="zh-CN" sz="1280" dirty="0" err="1">
                <a:solidFill>
                  <a:srgbClr val="0F96D4"/>
                </a:solidFill>
              </a:rPr>
              <a:t>Wenhan</a:t>
            </a:r>
            <a:r>
              <a:rPr lang="en-US" altLang="zh-CN" sz="1280" dirty="0">
                <a:solidFill>
                  <a:srgbClr val="0F96D4"/>
                </a:solidFill>
              </a:rPr>
              <a:t>, et al. "Multiple object tracking: A literature review." </a:t>
            </a:r>
            <a:r>
              <a:rPr lang="en-US" altLang="zh-CN" sz="1280" dirty="0" err="1">
                <a:solidFill>
                  <a:srgbClr val="0F96D4"/>
                </a:solidFill>
              </a:rPr>
              <a:t>arXiv</a:t>
            </a:r>
            <a:r>
              <a:rPr lang="en-US" altLang="zh-CN" sz="1280" dirty="0">
                <a:solidFill>
                  <a:srgbClr val="0F96D4"/>
                </a:solidFill>
              </a:rPr>
              <a:t> preprint arXiv:1409.7618 (2014).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2447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949522"/>
            <a:ext cx="7056784" cy="5095630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560" dirty="0"/>
              <a:t> </a:t>
            </a:r>
            <a:r>
              <a:rPr lang="en-US" altLang="zh-CN" sz="2560" dirty="0" smtClean="0"/>
              <a:t>  </a:t>
            </a:r>
            <a:r>
              <a:rPr lang="en-US" altLang="zh-CN" sz="2560" dirty="0" smtClean="0"/>
              <a:t>Current method:</a:t>
            </a:r>
          </a:p>
          <a:p>
            <a:r>
              <a:rPr lang="en-US" altLang="zh-CN" sz="2560" dirty="0" err="1" smtClean="0"/>
              <a:t>Kalman</a:t>
            </a:r>
            <a:r>
              <a:rPr lang="en-US" altLang="zh-CN" sz="2560" dirty="0" smtClean="0"/>
              <a:t> Filter</a:t>
            </a:r>
            <a:endParaRPr lang="en-US" altLang="zh-CN" sz="2560" dirty="0" smtClean="0"/>
          </a:p>
          <a:p>
            <a:r>
              <a:rPr lang="en-US" altLang="zh-CN" sz="2560" dirty="0" smtClean="0"/>
              <a:t>Extended </a:t>
            </a:r>
            <a:r>
              <a:rPr lang="en-US" altLang="zh-CN" sz="2560" dirty="0" err="1" smtClean="0"/>
              <a:t>Kalman</a:t>
            </a:r>
            <a:r>
              <a:rPr lang="en-US" altLang="zh-CN" sz="2560" dirty="0" smtClean="0"/>
              <a:t> Filter</a:t>
            </a:r>
            <a:endParaRPr lang="en-US" altLang="zh-CN" sz="2560" dirty="0" smtClean="0"/>
          </a:p>
          <a:p>
            <a:r>
              <a:rPr lang="en-US" altLang="zh-CN" sz="2560" dirty="0" smtClean="0"/>
              <a:t>JPDA</a:t>
            </a:r>
            <a:endParaRPr lang="en-US" altLang="zh-CN" sz="2560" dirty="0" smtClean="0"/>
          </a:p>
          <a:p>
            <a:r>
              <a:rPr lang="en-US" altLang="zh-CN" sz="2560" dirty="0" smtClean="0"/>
              <a:t>SVM</a:t>
            </a:r>
          </a:p>
          <a:p>
            <a:r>
              <a:rPr lang="en-US" altLang="zh-CN" sz="2560" dirty="0" smtClean="0"/>
              <a:t>CNN</a:t>
            </a:r>
          </a:p>
          <a:p>
            <a:r>
              <a:rPr lang="en-US" altLang="zh-CN" sz="2560" dirty="0" smtClean="0"/>
              <a:t>RNN   </a:t>
            </a:r>
            <a:r>
              <a:rPr lang="en-US" altLang="zh-CN" sz="2560" dirty="0" smtClean="0">
                <a:solidFill>
                  <a:srgbClr val="FF0000"/>
                </a:solidFill>
              </a:rPr>
              <a:t>(First time)</a:t>
            </a:r>
            <a:endParaRPr lang="en-US" altLang="zh-CN" sz="2560" dirty="0">
              <a:solidFill>
                <a:srgbClr val="FF0000"/>
              </a:solidFill>
            </a:endParaRPr>
          </a:p>
          <a:p>
            <a:endParaRPr lang="en-US" altLang="zh-CN" sz="2560" dirty="0"/>
          </a:p>
        </p:txBody>
      </p:sp>
    </p:spTree>
    <p:extLst>
      <p:ext uri="{BB962C8B-B14F-4D97-AF65-F5344CB8AC3E}">
        <p14:creationId xmlns:p14="http://schemas.microsoft.com/office/powerpoint/2010/main" val="8158133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RNN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949522"/>
            <a:ext cx="10820328" cy="4951614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sz="2560" dirty="0" smtClean="0"/>
              <a:t>Combine of input layer, output layer, hidden layer</a:t>
            </a:r>
          </a:p>
          <a:p>
            <a:r>
              <a:rPr lang="en-US" altLang="zh-CN" sz="2560" dirty="0" smtClean="0"/>
              <a:t>Learnable parameter: Hidden system state</a:t>
            </a:r>
          </a:p>
          <a:p>
            <a:r>
              <a:rPr lang="en-US" altLang="zh-CN" sz="2560" dirty="0" smtClean="0"/>
              <a:t>Have </a:t>
            </a:r>
            <a:r>
              <a:rPr lang="en-US" altLang="zh-CN" sz="2560" dirty="0"/>
              <a:t>m</a:t>
            </a:r>
            <a:r>
              <a:rPr lang="en-US" altLang="zh-CN" sz="2560" dirty="0" smtClean="0"/>
              <a:t>emory, suitable for handling time series data</a:t>
            </a:r>
          </a:p>
          <a:p>
            <a:pPr marL="0" indent="0">
              <a:buNone/>
            </a:pPr>
            <a:endParaRPr lang="en-US" altLang="zh-CN" sz="256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365" y="6141144"/>
            <a:ext cx="7057541" cy="191426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277956" y="8109425"/>
            <a:ext cx="6695562" cy="56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dirty="0"/>
          </a:p>
          <a:p>
            <a:r>
              <a:rPr lang="en-US" altLang="zh-CN" sz="1280" dirty="0" err="1">
                <a:solidFill>
                  <a:srgbClr val="0F96D4"/>
                </a:solidFill>
                <a:hlinkClick r:id="rId4"/>
              </a:rPr>
              <a:t>Suvro</a:t>
            </a:r>
            <a:r>
              <a:rPr lang="en-US" altLang="zh-CN" sz="1280" dirty="0">
                <a:solidFill>
                  <a:srgbClr val="0F96D4"/>
                </a:solidFill>
                <a:hlinkClick r:id="rId4"/>
              </a:rPr>
              <a:t> Banerjee</a:t>
            </a:r>
            <a:r>
              <a:rPr lang="en-US" altLang="zh-CN" sz="1280" dirty="0">
                <a:solidFill>
                  <a:srgbClr val="0F96D4"/>
                </a:solidFill>
              </a:rPr>
              <a:t> An Introduction to Recurrent Neural Networks  5.2018</a:t>
            </a:r>
          </a:p>
        </p:txBody>
      </p:sp>
    </p:spTree>
    <p:extLst>
      <p:ext uri="{BB962C8B-B14F-4D97-AF65-F5344CB8AC3E}">
        <p14:creationId xmlns:p14="http://schemas.microsoft.com/office/powerpoint/2010/main" val="16092202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1797</TotalTime>
  <Words>879</Words>
  <Application>Microsoft Office PowerPoint</Application>
  <PresentationFormat>自定义</PresentationFormat>
  <Paragraphs>267</Paragraphs>
  <Slides>27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7" baseType="lpstr">
      <vt:lpstr>DINPro</vt:lpstr>
      <vt:lpstr>Geneva</vt:lpstr>
      <vt:lpstr>Salesforce Sans</vt:lpstr>
      <vt:lpstr>宋体</vt:lpstr>
      <vt:lpstr>微软雅黑</vt:lpstr>
      <vt:lpstr>Arial</vt:lpstr>
      <vt:lpstr>Calibri</vt:lpstr>
      <vt:lpstr>Times New Roman</vt:lpstr>
      <vt:lpstr>Wingdings</vt:lpstr>
      <vt:lpstr>Office Theme</vt:lpstr>
      <vt:lpstr>Online Multi-Target Tracking Using Recurrent Neural Networks</vt:lpstr>
      <vt:lpstr>Outline</vt:lpstr>
      <vt:lpstr>Outline</vt:lpstr>
      <vt:lpstr>Data Fsuion</vt:lpstr>
      <vt:lpstr>Data Fsuion</vt:lpstr>
      <vt:lpstr>Data Fsuion</vt:lpstr>
      <vt:lpstr>Data Fsuion</vt:lpstr>
      <vt:lpstr>Data Fsuion</vt:lpstr>
      <vt:lpstr>Data Fsuion</vt:lpstr>
      <vt:lpstr>Data Fsuion</vt:lpstr>
      <vt:lpstr>Data Fsuion</vt:lpstr>
      <vt:lpstr>Outline</vt:lpstr>
      <vt:lpstr>Data Fsuion</vt:lpstr>
      <vt:lpstr>Data Fsuion</vt:lpstr>
      <vt:lpstr>Data Fsuion</vt:lpstr>
      <vt:lpstr>Data Fsuion</vt:lpstr>
      <vt:lpstr>Data Fsuion</vt:lpstr>
      <vt:lpstr>Data Fsuion</vt:lpstr>
      <vt:lpstr>Data Fsuion</vt:lpstr>
      <vt:lpstr>Data Fsuion</vt:lpstr>
      <vt:lpstr>Data Fsuion</vt:lpstr>
      <vt:lpstr>Outline</vt:lpstr>
      <vt:lpstr>Data Fsuion</vt:lpstr>
      <vt:lpstr>Data Fsuion</vt:lpstr>
      <vt:lpstr>Data Fsuion</vt:lpstr>
      <vt:lpstr>Question time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Lange, Regina (ZVW)</dc:creator>
  <cp:lastModifiedBy>Yifan Chen</cp:lastModifiedBy>
  <cp:revision>170</cp:revision>
  <dcterms:created xsi:type="dcterms:W3CDTF">2017-01-26T06:58:26Z</dcterms:created>
  <dcterms:modified xsi:type="dcterms:W3CDTF">2019-06-24T13:45:34Z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2016-08-08T00:00:00Z</vt:filetime>
  </property>
  <property fmtid="{D5CDD505-2E9C-101B-9397-08002B2CF9AE}" pid="3" name="Creator">
    <vt:lpwstr>Adobe InDesign CC 2015 (Macintosh)</vt:lpwstr>
  </property>
  <property fmtid="{D5CDD505-2E9C-101B-9397-08002B2CF9AE}" pid="4" name="LastSaved">
    <vt:filetime>2016-08-08T00:00:00Z</vt:filetime>
  </property>
</Properties>
</file>